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4" r:id="rId1"/>
  </p:sldMasterIdLst>
  <p:notesMasterIdLst>
    <p:notesMasterId r:id="rId63"/>
  </p:notesMasterIdLst>
  <p:sldIdLst>
    <p:sldId id="330" r:id="rId2"/>
    <p:sldId id="564" r:id="rId3"/>
    <p:sldId id="565" r:id="rId4"/>
    <p:sldId id="566" r:id="rId5"/>
    <p:sldId id="399" r:id="rId6"/>
    <p:sldId id="338" r:id="rId7"/>
    <p:sldId id="567" r:id="rId8"/>
    <p:sldId id="568" r:id="rId9"/>
    <p:sldId id="569" r:id="rId10"/>
    <p:sldId id="397" r:id="rId11"/>
    <p:sldId id="400" r:id="rId12"/>
    <p:sldId id="570" r:id="rId13"/>
    <p:sldId id="278" r:id="rId14"/>
    <p:sldId id="280" r:id="rId15"/>
    <p:sldId id="279" r:id="rId16"/>
    <p:sldId id="382" r:id="rId17"/>
    <p:sldId id="386" r:id="rId18"/>
    <p:sldId id="384" r:id="rId19"/>
    <p:sldId id="385" r:id="rId20"/>
    <p:sldId id="281" r:id="rId21"/>
    <p:sldId id="282" r:id="rId22"/>
    <p:sldId id="339" r:id="rId23"/>
    <p:sldId id="573" r:id="rId24"/>
    <p:sldId id="575" r:id="rId25"/>
    <p:sldId id="557" r:id="rId26"/>
    <p:sldId id="285" r:id="rId27"/>
    <p:sldId id="326" r:id="rId28"/>
    <p:sldId id="340" r:id="rId29"/>
    <p:sldId id="327" r:id="rId30"/>
    <p:sldId id="288" r:id="rId31"/>
    <p:sldId id="580" r:id="rId32"/>
    <p:sldId id="328" r:id="rId33"/>
    <p:sldId id="289" r:id="rId34"/>
    <p:sldId id="290" r:id="rId35"/>
    <p:sldId id="576" r:id="rId36"/>
    <p:sldId id="577" r:id="rId37"/>
    <p:sldId id="356" r:id="rId38"/>
    <p:sldId id="360" r:id="rId39"/>
    <p:sldId id="361" r:id="rId40"/>
    <p:sldId id="578" r:id="rId41"/>
    <p:sldId id="319" r:id="rId42"/>
    <p:sldId id="320" r:id="rId43"/>
    <p:sldId id="324" r:id="rId44"/>
    <p:sldId id="395" r:id="rId45"/>
    <p:sldId id="571" r:id="rId46"/>
    <p:sldId id="572" r:id="rId47"/>
    <p:sldId id="390" r:id="rId48"/>
    <p:sldId id="581" r:id="rId49"/>
    <p:sldId id="401" r:id="rId50"/>
    <p:sldId id="402" r:id="rId51"/>
    <p:sldId id="404" r:id="rId52"/>
    <p:sldId id="551" r:id="rId53"/>
    <p:sldId id="552" r:id="rId54"/>
    <p:sldId id="555" r:id="rId55"/>
    <p:sldId id="556" r:id="rId56"/>
    <p:sldId id="559" r:id="rId57"/>
    <p:sldId id="560" r:id="rId58"/>
    <p:sldId id="561" r:id="rId59"/>
    <p:sldId id="562" r:id="rId60"/>
    <p:sldId id="558" r:id="rId61"/>
    <p:sldId id="579" r:id="rId62"/>
  </p:sldIdLst>
  <p:sldSz cx="9144000" cy="6858000" type="screen4x3"/>
  <p:notesSz cx="6985000" cy="9283700"/>
  <p:embeddedFontLst>
    <p:embeddedFont>
      <p:font typeface="Abadi" panose="020B0604020202020204"/>
      <p:regular r:id="rId64"/>
    </p:embeddedFont>
    <p:embeddedFont>
      <p:font typeface="Arial Black" panose="020B0604020202020204" pitchFamily="34" charset="0"/>
      <p:bold r:id="rId65"/>
    </p:embeddedFon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
      <p:font typeface="Roboto" panose="02010600030101010101"/>
      <p:regular r:id="rId71"/>
      <p:bold r:id="rId72"/>
      <p:italic r:id="rId73"/>
      <p:boldItalic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C5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1" autoAdjust="0"/>
    <p:restoredTop sz="93704" autoAdjust="0"/>
  </p:normalViewPr>
  <p:slideViewPr>
    <p:cSldViewPr snapToGrid="0" snapToObjects="1">
      <p:cViewPr varScale="1">
        <p:scale>
          <a:sx n="122" d="100"/>
          <a:sy n="122" d="100"/>
        </p:scale>
        <p:origin x="1600" y="2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64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2884DC-C8C1-4C47-B66B-B6D88F1739E9}" type="datetimeFigureOut">
              <a:rPr lang="en-US" smtClean="0"/>
              <a:t>1/17/22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E40C6E2-70C1-443C-BB08-BC593A738F75}" type="slidenum">
              <a:rPr lang="en-US" smtClean="0"/>
              <a:t>‹#›</a:t>
            </a:fld>
            <a:endParaRPr lang="en-US"/>
          </a:p>
        </p:txBody>
      </p:sp>
    </p:spTree>
    <p:extLst>
      <p:ext uri="{BB962C8B-B14F-4D97-AF65-F5344CB8AC3E}">
        <p14:creationId xmlns:p14="http://schemas.microsoft.com/office/powerpoint/2010/main" val="172635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a:t>
            </a:fld>
            <a:endParaRPr lang="en-US"/>
          </a:p>
        </p:txBody>
      </p:sp>
    </p:spTree>
    <p:extLst>
      <p:ext uri="{BB962C8B-B14F-4D97-AF65-F5344CB8AC3E}">
        <p14:creationId xmlns:p14="http://schemas.microsoft.com/office/powerpoint/2010/main" val="424102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Sigma explain</a:t>
            </a:r>
          </a:p>
          <a:p>
            <a:r>
              <a:rPr lang="en-US" dirty="0"/>
              <a:t>delta</a:t>
            </a:r>
          </a:p>
        </p:txBody>
      </p:sp>
      <p:sp>
        <p:nvSpPr>
          <p:cNvPr id="4" name="Slide Number Placeholder 3"/>
          <p:cNvSpPr>
            <a:spLocks noGrp="1"/>
          </p:cNvSpPr>
          <p:nvPr>
            <p:ph type="sldNum" sz="quarter" idx="10"/>
          </p:nvPr>
        </p:nvSpPr>
        <p:spPr/>
        <p:txBody>
          <a:bodyPr/>
          <a:lstStyle/>
          <a:p>
            <a:fld id="{8578D284-92BC-8040-B5E6-8EDFF3E14B07}" type="slidenum">
              <a:rPr lang="en-US" smtClean="0"/>
              <a:t>34</a:t>
            </a:fld>
            <a:endParaRPr lang="en-US"/>
          </a:p>
        </p:txBody>
      </p:sp>
    </p:spTree>
    <p:extLst>
      <p:ext uri="{BB962C8B-B14F-4D97-AF65-F5344CB8AC3E}">
        <p14:creationId xmlns:p14="http://schemas.microsoft.com/office/powerpoint/2010/main" val="246157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8D284-92BC-8040-B5E6-8EDFF3E14B07}" type="slidenum">
              <a:rPr lang="en-US" smtClean="0"/>
              <a:t>40</a:t>
            </a:fld>
            <a:endParaRPr lang="en-US"/>
          </a:p>
        </p:txBody>
      </p:sp>
    </p:spTree>
    <p:extLst>
      <p:ext uri="{BB962C8B-B14F-4D97-AF65-F5344CB8AC3E}">
        <p14:creationId xmlns:p14="http://schemas.microsoft.com/office/powerpoint/2010/main" val="373922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765E9-9F84-4DB2-94B1-DC365F1E9F28}" type="slidenum">
              <a:rPr lang="en-US" smtClean="0"/>
              <a:t>41</a:t>
            </a:fld>
            <a:endParaRPr lang="en-US"/>
          </a:p>
        </p:txBody>
      </p:sp>
    </p:spTree>
    <p:extLst>
      <p:ext uri="{BB962C8B-B14F-4D97-AF65-F5344CB8AC3E}">
        <p14:creationId xmlns:p14="http://schemas.microsoft.com/office/powerpoint/2010/main" val="227156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50</a:t>
            </a:fld>
            <a:endParaRPr lang="en-US"/>
          </a:p>
        </p:txBody>
      </p:sp>
    </p:spTree>
    <p:extLst>
      <p:ext uri="{BB962C8B-B14F-4D97-AF65-F5344CB8AC3E}">
        <p14:creationId xmlns:p14="http://schemas.microsoft.com/office/powerpoint/2010/main" val="294010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a:t>&lt;CLICK&gt;</a:t>
            </a:r>
          </a:p>
          <a:p>
            <a:r>
              <a:rPr lang="en-US" baseline="0" dirty="0"/>
              <a:t>In essence, what we did was to combine two known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56</a:t>
            </a:fld>
            <a:endParaRPr lang="en-US"/>
          </a:p>
        </p:txBody>
      </p:sp>
    </p:spTree>
    <p:extLst>
      <p:ext uri="{BB962C8B-B14F-4D97-AF65-F5344CB8AC3E}">
        <p14:creationId xmlns:p14="http://schemas.microsoft.com/office/powerpoint/2010/main" val="9552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snippet</a:t>
            </a:r>
          </a:p>
        </p:txBody>
      </p:sp>
      <p:sp>
        <p:nvSpPr>
          <p:cNvPr id="4" name="Slide Number Placeholder 3"/>
          <p:cNvSpPr>
            <a:spLocks noGrp="1"/>
          </p:cNvSpPr>
          <p:nvPr>
            <p:ph type="sldNum" sz="quarter" idx="10"/>
          </p:nvPr>
        </p:nvSpPr>
        <p:spPr/>
        <p:txBody>
          <a:bodyPr/>
          <a:lstStyle/>
          <a:p>
            <a:fld id="{8578D284-92BC-8040-B5E6-8EDFF3E14B07}" type="slidenum">
              <a:rPr lang="en-US" smtClean="0"/>
              <a:t>13</a:t>
            </a:fld>
            <a:endParaRPr lang="en-US"/>
          </a:p>
        </p:txBody>
      </p:sp>
    </p:spTree>
    <p:extLst>
      <p:ext uri="{BB962C8B-B14F-4D97-AF65-F5344CB8AC3E}">
        <p14:creationId xmlns:p14="http://schemas.microsoft.com/office/powerpoint/2010/main" val="165988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Make the pic big</a:t>
            </a:r>
            <a:endParaRPr lang="en-US" dirty="0"/>
          </a:p>
        </p:txBody>
      </p:sp>
      <p:sp>
        <p:nvSpPr>
          <p:cNvPr id="4" name="Slide Number Placeholder 3"/>
          <p:cNvSpPr>
            <a:spLocks noGrp="1"/>
          </p:cNvSpPr>
          <p:nvPr>
            <p:ph type="sldNum" sz="quarter" idx="10"/>
          </p:nvPr>
        </p:nvSpPr>
        <p:spPr/>
        <p:txBody>
          <a:bodyPr/>
          <a:lstStyle/>
          <a:p>
            <a:fld id="{8578D284-92BC-8040-B5E6-8EDFF3E14B07}" type="slidenum">
              <a:rPr lang="en-US" smtClean="0"/>
              <a:t>14</a:t>
            </a:fld>
            <a:endParaRPr lang="en-US"/>
          </a:p>
        </p:txBody>
      </p:sp>
    </p:spTree>
    <p:extLst>
      <p:ext uri="{BB962C8B-B14F-4D97-AF65-F5344CB8AC3E}">
        <p14:creationId xmlns:p14="http://schemas.microsoft.com/office/powerpoint/2010/main" val="402611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8D284-92BC-8040-B5E6-8EDFF3E14B07}" type="slidenum">
              <a:rPr lang="en-US" smtClean="0"/>
              <a:t>15</a:t>
            </a:fld>
            <a:endParaRPr lang="en-US"/>
          </a:p>
        </p:txBody>
      </p:sp>
    </p:spTree>
    <p:extLst>
      <p:ext uri="{BB962C8B-B14F-4D97-AF65-F5344CB8AC3E}">
        <p14:creationId xmlns:p14="http://schemas.microsoft.com/office/powerpoint/2010/main" val="323060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8D284-92BC-8040-B5E6-8EDFF3E14B07}" type="slidenum">
              <a:rPr lang="en-US" smtClean="0"/>
              <a:t>16</a:t>
            </a:fld>
            <a:endParaRPr lang="en-US"/>
          </a:p>
        </p:txBody>
      </p:sp>
    </p:spTree>
    <p:extLst>
      <p:ext uri="{BB962C8B-B14F-4D97-AF65-F5344CB8AC3E}">
        <p14:creationId xmlns:p14="http://schemas.microsoft.com/office/powerpoint/2010/main" val="331015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snippet</a:t>
            </a:r>
          </a:p>
        </p:txBody>
      </p:sp>
      <p:sp>
        <p:nvSpPr>
          <p:cNvPr id="4" name="Slide Number Placeholder 3"/>
          <p:cNvSpPr>
            <a:spLocks noGrp="1"/>
          </p:cNvSpPr>
          <p:nvPr>
            <p:ph type="sldNum" sz="quarter" idx="10"/>
          </p:nvPr>
        </p:nvSpPr>
        <p:spPr/>
        <p:txBody>
          <a:bodyPr/>
          <a:lstStyle/>
          <a:p>
            <a:fld id="{8578D284-92BC-8040-B5E6-8EDFF3E14B07}" type="slidenum">
              <a:rPr lang="en-US" smtClean="0"/>
              <a:t>25</a:t>
            </a:fld>
            <a:endParaRPr lang="en-US"/>
          </a:p>
        </p:txBody>
      </p:sp>
    </p:spTree>
    <p:extLst>
      <p:ext uri="{BB962C8B-B14F-4D97-AF65-F5344CB8AC3E}">
        <p14:creationId xmlns:p14="http://schemas.microsoft.com/office/powerpoint/2010/main" val="51812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8D284-92BC-8040-B5E6-8EDFF3E14B07}" type="slidenum">
              <a:rPr lang="en-US" smtClean="0"/>
              <a:t>27</a:t>
            </a:fld>
            <a:endParaRPr lang="en-US"/>
          </a:p>
        </p:txBody>
      </p:sp>
    </p:spTree>
    <p:extLst>
      <p:ext uri="{BB962C8B-B14F-4D97-AF65-F5344CB8AC3E}">
        <p14:creationId xmlns:p14="http://schemas.microsoft.com/office/powerpoint/2010/main" val="241222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 regular &lt;-&gt; FSA</a:t>
            </a:r>
          </a:p>
        </p:txBody>
      </p:sp>
      <p:sp>
        <p:nvSpPr>
          <p:cNvPr id="4" name="Slide Number Placeholder 3"/>
          <p:cNvSpPr>
            <a:spLocks noGrp="1"/>
          </p:cNvSpPr>
          <p:nvPr>
            <p:ph type="sldNum" sz="quarter" idx="10"/>
          </p:nvPr>
        </p:nvSpPr>
        <p:spPr/>
        <p:txBody>
          <a:bodyPr/>
          <a:lstStyle/>
          <a:p>
            <a:fld id="{8578D284-92BC-8040-B5E6-8EDFF3E14B07}" type="slidenum">
              <a:rPr lang="en-US" smtClean="0"/>
              <a:t>30</a:t>
            </a:fld>
            <a:endParaRPr lang="en-US"/>
          </a:p>
        </p:txBody>
      </p:sp>
    </p:spTree>
    <p:extLst>
      <p:ext uri="{BB962C8B-B14F-4D97-AF65-F5344CB8AC3E}">
        <p14:creationId xmlns:p14="http://schemas.microsoft.com/office/powerpoint/2010/main" val="136662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 regular &lt;-&gt; FSA</a:t>
            </a:r>
          </a:p>
        </p:txBody>
      </p:sp>
      <p:sp>
        <p:nvSpPr>
          <p:cNvPr id="4" name="Slide Number Placeholder 3"/>
          <p:cNvSpPr>
            <a:spLocks noGrp="1"/>
          </p:cNvSpPr>
          <p:nvPr>
            <p:ph type="sldNum" sz="quarter" idx="10"/>
          </p:nvPr>
        </p:nvSpPr>
        <p:spPr/>
        <p:txBody>
          <a:bodyPr/>
          <a:lstStyle/>
          <a:p>
            <a:fld id="{8578D284-92BC-8040-B5E6-8EDFF3E14B07}" type="slidenum">
              <a:rPr lang="en-US" smtClean="0"/>
              <a:t>31</a:t>
            </a:fld>
            <a:endParaRPr lang="en-US"/>
          </a:p>
        </p:txBody>
      </p:sp>
    </p:spTree>
    <p:extLst>
      <p:ext uri="{BB962C8B-B14F-4D97-AF65-F5344CB8AC3E}">
        <p14:creationId xmlns:p14="http://schemas.microsoft.com/office/powerpoint/2010/main" val="240251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5" name="Rectangle 3"/>
          <p:cNvSpPr>
            <a:spLocks noGrp="1" noChangeArrowheads="1"/>
          </p:cNvSpPr>
          <p:nvPr>
            <p:ph type="ctrTitle"/>
          </p:nvPr>
        </p:nvSpPr>
        <p:spPr>
          <a:xfrm>
            <a:off x="457200" y="1981200"/>
            <a:ext cx="8229600" cy="685800"/>
          </a:xfrm>
        </p:spPr>
        <p:txBody>
          <a:bodyPr/>
          <a:lstStyle>
            <a:lvl1pPr>
              <a:defRPr sz="3200"/>
            </a:lvl1pPr>
          </a:lstStyle>
          <a:p>
            <a:r>
              <a:rPr lang="en-US"/>
              <a:t>Click to edit Master title style</a:t>
            </a:r>
            <a:endParaRPr lang="en-US" dirty="0"/>
          </a:p>
        </p:txBody>
      </p:sp>
      <p:sp>
        <p:nvSpPr>
          <p:cNvPr id="525316" name="Rectangle 4"/>
          <p:cNvSpPr>
            <a:spLocks noGrp="1" noChangeArrowheads="1"/>
          </p:cNvSpPr>
          <p:nvPr>
            <p:ph type="subTitle" idx="1"/>
          </p:nvPr>
        </p:nvSpPr>
        <p:spPr>
          <a:xfrm>
            <a:off x="457200" y="2514600"/>
            <a:ext cx="8229600" cy="533400"/>
          </a:xfrm>
          <a:ln>
            <a:noFill/>
          </a:ln>
        </p:spPr>
        <p:txBody>
          <a:bodyPr wrap="none"/>
          <a:lstStyle>
            <a:lvl1pPr marL="0" indent="0">
              <a:buFont typeface="Wingdings" pitchFamily="2" charset="2"/>
              <a:buNone/>
              <a:defRPr sz="2000" b="1">
                <a:solidFill>
                  <a:srgbClr val="11242F"/>
                </a:solidFill>
              </a:defRPr>
            </a:lvl1pPr>
          </a:lstStyle>
          <a:p>
            <a:r>
              <a:rPr lang="en-US"/>
              <a:t>Click to edit Master subtitle style</a:t>
            </a:r>
          </a:p>
        </p:txBody>
      </p:sp>
    </p:spTree>
    <p:extLst>
      <p:ext uri="{BB962C8B-B14F-4D97-AF65-F5344CB8AC3E}">
        <p14:creationId xmlns:p14="http://schemas.microsoft.com/office/powerpoint/2010/main" val="113771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304800" y="6400800"/>
            <a:ext cx="304800" cy="304800"/>
          </a:xfrm>
        </p:spPr>
        <p:txBody>
          <a:bodyPr/>
          <a:lstStyle>
            <a:lvl1pPr>
              <a:defRPr/>
            </a:lvl1pPr>
          </a:lstStyle>
          <a:p>
            <a:fld id="{60AD1266-7CE3-2146-B859-359ABF1E0203}" type="slidenum">
              <a:rPr lang="en-US" smtClean="0"/>
              <a:t>‹#›</a:t>
            </a:fld>
            <a:endParaRPr lang="en-US"/>
          </a:p>
        </p:txBody>
      </p:sp>
    </p:spTree>
    <p:extLst>
      <p:ext uri="{BB962C8B-B14F-4D97-AF65-F5344CB8AC3E}">
        <p14:creationId xmlns:p14="http://schemas.microsoft.com/office/powerpoint/2010/main" val="245319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AD1266-7CE3-2146-B859-359ABF1E0203}" type="slidenum">
              <a:rPr lang="en-US" smtClean="0"/>
              <a:t>‹#›</a:t>
            </a:fld>
            <a:endParaRPr lang="en-US"/>
          </a:p>
        </p:txBody>
      </p:sp>
    </p:spTree>
    <p:extLst>
      <p:ext uri="{BB962C8B-B14F-4D97-AF65-F5344CB8AC3E}">
        <p14:creationId xmlns:p14="http://schemas.microsoft.com/office/powerpoint/2010/main" val="128062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6106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4953000"/>
          </a:xfrm>
          <a:prstGeom prst="rect">
            <a:avLst/>
          </a:prstGeom>
          <a:noFill/>
          <a:ln w="6350">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4293" name="Rectangle 5"/>
          <p:cNvSpPr>
            <a:spLocks noGrp="1" noChangeArrowheads="1"/>
          </p:cNvSpPr>
          <p:nvPr>
            <p:ph type="sldNum" sz="quarter" idx="4"/>
          </p:nvPr>
        </p:nvSpPr>
        <p:spPr bwMode="auto">
          <a:xfrm>
            <a:off x="304800" y="6400800"/>
            <a:ext cx="304800" cy="304800"/>
          </a:xfrm>
          <a:prstGeom prst="rect">
            <a:avLst/>
          </a:prstGeom>
          <a:noFill/>
          <a:ln w="9525">
            <a:noFill/>
            <a:miter lim="800000"/>
            <a:headEnd/>
            <a:tailEnd/>
          </a:ln>
          <a:effectLst/>
        </p:spPr>
        <p:txBody>
          <a:bodyPr vert="horz" wrap="square" lIns="0" tIns="45720" rIns="45720" bIns="45720" numCol="1" anchor="ctr" anchorCtr="0" compatLnSpc="1">
            <a:prstTxWarp prst="textNoShape">
              <a:avLst/>
            </a:prstTxWarp>
          </a:bodyPr>
          <a:lstStyle>
            <a:lvl1pPr algn="r" eaLnBrk="0" fontAlgn="auto" hangingPunct="0">
              <a:spcBef>
                <a:spcPts val="0"/>
              </a:spcBef>
              <a:spcAft>
                <a:spcPts val="0"/>
              </a:spcAft>
              <a:defRPr sz="800">
                <a:solidFill>
                  <a:schemeClr val="tx1">
                    <a:lumMod val="65000"/>
                    <a:lumOff val="35000"/>
                  </a:schemeClr>
                </a:solidFill>
                <a:latin typeface="+mn-lt"/>
              </a:defRPr>
            </a:lvl1pPr>
          </a:lstStyle>
          <a:p>
            <a:fld id="{D91041AE-F0CF-4FE6-90EC-654C4BA75C7A}" type="slidenum">
              <a:rPr lang="en-US" smtClean="0"/>
              <a:pPr/>
              <a:t>‹#›</a:t>
            </a:fld>
            <a:endParaRPr lang="en-US" dirty="0"/>
          </a:p>
        </p:txBody>
      </p:sp>
      <p:sp>
        <p:nvSpPr>
          <p:cNvPr id="1029" name="Line 6"/>
          <p:cNvSpPr>
            <a:spLocks noChangeShapeType="1"/>
          </p:cNvSpPr>
          <p:nvPr/>
        </p:nvSpPr>
        <p:spPr bwMode="auto">
          <a:xfrm>
            <a:off x="914400" y="6446838"/>
            <a:ext cx="0" cy="182562"/>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a:solidFill>
                <a:prstClr val="black"/>
              </a:solidFill>
            </a:endParaRPr>
          </a:p>
        </p:txBody>
      </p:sp>
      <p:pic>
        <p:nvPicPr>
          <p:cNvPr id="11" name="Picture 10"/>
          <p:cNvPicPr>
            <a:picLocks noChangeAspect="1"/>
          </p:cNvPicPr>
          <p:nvPr/>
        </p:nvPicPr>
        <p:blipFill>
          <a:blip r:embed="rId5"/>
          <a:stretch>
            <a:fillRect/>
          </a:stretch>
        </p:blipFill>
        <p:spPr>
          <a:xfrm>
            <a:off x="7463908" y="6245817"/>
            <a:ext cx="1433393" cy="488924"/>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F2C3A151-F538-E84B-A0D7-3182CCD34E4B}"/>
              </a:ext>
            </a:extLst>
          </p:cNvPr>
          <p:cNvPicPr>
            <a:picLocks noChangeAspect="1"/>
          </p:cNvPicPr>
          <p:nvPr userDrawn="1"/>
        </p:nvPicPr>
        <p:blipFill>
          <a:blip r:embed="rId6"/>
          <a:stretch>
            <a:fillRect/>
          </a:stretch>
        </p:blipFill>
        <p:spPr>
          <a:xfrm>
            <a:off x="5258041" y="6245817"/>
            <a:ext cx="2028419" cy="484632"/>
          </a:xfrm>
          <a:prstGeom prst="rect">
            <a:avLst/>
          </a:prstGeom>
        </p:spPr>
      </p:pic>
    </p:spTree>
    <p:extLst>
      <p:ext uri="{BB962C8B-B14F-4D97-AF65-F5344CB8AC3E}">
        <p14:creationId xmlns:p14="http://schemas.microsoft.com/office/powerpoint/2010/main" val="11880318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dt="0"/>
  <p:txStyles>
    <p:title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p:titleStyle>
    <p:bodyStyle>
      <a:lvl1pPr marL="285750" indent="-285750" algn="l" rtl="0" eaLnBrk="1" fontAlgn="base" hangingPunct="1">
        <a:spcBef>
          <a:spcPct val="20000"/>
        </a:spcBef>
        <a:spcAft>
          <a:spcPct val="0"/>
        </a:spcAft>
        <a:buFont typeface="Wingdings" pitchFamily="2" charset="2"/>
        <a:buChar char="§"/>
        <a:defRPr sz="24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2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4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30.pn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1.png"/><Relationship Id="rId3" Type="http://schemas.openxmlformats.org/officeDocument/2006/relationships/image" Target="../media/image42.png"/><Relationship Id="rId7" Type="http://schemas.openxmlformats.org/officeDocument/2006/relationships/image" Target="../media/image4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1.png"/><Relationship Id="rId5" Type="http://schemas.openxmlformats.org/officeDocument/2006/relationships/image" Target="../media/image391.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0.png"/><Relationship Id="rId7" Type="http://schemas.openxmlformats.org/officeDocument/2006/relationships/image" Target="../media/image43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png"/><Relationship Id="rId7" Type="http://schemas.openxmlformats.org/officeDocument/2006/relationships/image" Target="../media/image480.png"/><Relationship Id="rId2" Type="http://schemas.openxmlformats.org/officeDocument/2006/relationships/image" Target="../media/image430.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690.pn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 of Tutorial</a:t>
            </a:r>
          </a:p>
        </p:txBody>
      </p:sp>
      <p:sp>
        <p:nvSpPr>
          <p:cNvPr id="3" name="Content Placeholder 2"/>
          <p:cNvSpPr>
            <a:spLocks noGrp="1"/>
          </p:cNvSpPr>
          <p:nvPr>
            <p:ph idx="1"/>
          </p:nvPr>
        </p:nvSpPr>
        <p:spPr>
          <a:xfrm>
            <a:off x="152406" y="1008522"/>
            <a:ext cx="8860115" cy="5236885"/>
          </a:xfrm>
          <a:ln>
            <a:noFill/>
          </a:ln>
        </p:spPr>
        <p:txBody>
          <a:bodyPr>
            <a:normAutofit fontScale="92500" lnSpcReduction="10000"/>
          </a:bodyPr>
          <a:lstStyle/>
          <a:p>
            <a:r>
              <a:rPr lang="en-US" dirty="0"/>
              <a:t>CFL-reachability</a:t>
            </a:r>
          </a:p>
          <a:p>
            <a:pPr lvl="1"/>
            <a:r>
              <a:rPr lang="en-US" dirty="0"/>
              <a:t>Origin &amp; background</a:t>
            </a:r>
          </a:p>
          <a:p>
            <a:pPr lvl="1"/>
            <a:r>
              <a:rPr lang="en-US" dirty="0"/>
              <a:t>Algorithm &amp; complexity</a:t>
            </a:r>
          </a:p>
          <a:p>
            <a:pPr lvl="1"/>
            <a:r>
              <a:rPr lang="en-US" dirty="0"/>
              <a:t>Applications</a:t>
            </a:r>
          </a:p>
          <a:p>
            <a:r>
              <a:rPr lang="en-US" dirty="0"/>
              <a:t>Beyond CFL-reachability</a:t>
            </a:r>
          </a:p>
          <a:p>
            <a:pPr lvl="1"/>
            <a:r>
              <a:rPr lang="en-US" dirty="0" err="1"/>
              <a:t>Datalog</a:t>
            </a:r>
            <a:endParaRPr lang="en-US" dirty="0"/>
          </a:p>
          <a:p>
            <a:pPr lvl="1"/>
            <a:r>
              <a:rPr lang="en-US" dirty="0"/>
              <a:t>WPDS, NWA</a:t>
            </a:r>
          </a:p>
          <a:p>
            <a:pPr lvl="1"/>
            <a:r>
              <a:rPr lang="en-US" dirty="0">
                <a:solidFill>
                  <a:srgbClr val="C00000"/>
                </a:solidFill>
              </a:rPr>
              <a:t>Graph reachability</a:t>
            </a:r>
          </a:p>
          <a:p>
            <a:pPr lvl="2"/>
            <a:r>
              <a:rPr lang="en-US" dirty="0" err="1">
                <a:solidFill>
                  <a:srgbClr val="C00000"/>
                </a:solidFill>
              </a:rPr>
              <a:t>Dyck</a:t>
            </a:r>
            <a:r>
              <a:rPr lang="en-US" dirty="0">
                <a:solidFill>
                  <a:srgbClr val="C00000"/>
                </a:solidFill>
              </a:rPr>
              <a:t>-reach</a:t>
            </a:r>
          </a:p>
          <a:p>
            <a:pPr lvl="2"/>
            <a:r>
              <a:rPr lang="en-US" dirty="0">
                <a:solidFill>
                  <a:srgbClr val="C00000"/>
                </a:solidFill>
              </a:rPr>
              <a:t>LCL-reach</a:t>
            </a:r>
          </a:p>
          <a:p>
            <a:pPr lvl="2"/>
            <a:r>
              <a:rPr lang="en-US" dirty="0" err="1">
                <a:solidFill>
                  <a:srgbClr val="C00000"/>
                </a:solidFill>
              </a:rPr>
              <a:t>InterDyck</a:t>
            </a:r>
            <a:r>
              <a:rPr lang="en-US" dirty="0">
                <a:solidFill>
                  <a:srgbClr val="C00000"/>
                </a:solidFill>
              </a:rPr>
              <a:t>-reach</a:t>
            </a:r>
          </a:p>
          <a:p>
            <a:r>
              <a:rPr lang="en-US" dirty="0">
                <a:solidFill>
                  <a:srgbClr val="C00000"/>
                </a:solidFill>
              </a:rPr>
              <a:t>Future Directions</a:t>
            </a:r>
          </a:p>
          <a:p>
            <a:pPr lvl="1"/>
            <a:r>
              <a:rPr lang="en-US" dirty="0">
                <a:solidFill>
                  <a:srgbClr val="C00000"/>
                </a:solidFill>
              </a:rPr>
              <a:t>Theoretical developments</a:t>
            </a:r>
          </a:p>
          <a:p>
            <a:pPr lvl="1"/>
            <a:r>
              <a:rPr lang="en-US" dirty="0">
                <a:solidFill>
                  <a:srgbClr val="C00000"/>
                </a:solidFill>
              </a:rPr>
              <a:t>Dynamic reachability</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a:t>
            </a:fld>
            <a:endParaRPr lang="en-US" dirty="0"/>
          </a:p>
        </p:txBody>
      </p:sp>
    </p:spTree>
    <p:extLst>
      <p:ext uri="{BB962C8B-B14F-4D97-AF65-F5344CB8AC3E}">
        <p14:creationId xmlns:p14="http://schemas.microsoft.com/office/powerpoint/2010/main" val="400271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35FB-459C-8145-92E8-D382220E4802}"/>
              </a:ext>
            </a:extLst>
          </p:cNvPr>
          <p:cNvSpPr>
            <a:spLocks noGrp="1"/>
          </p:cNvSpPr>
          <p:nvPr>
            <p:ph type="title"/>
          </p:nvPr>
        </p:nvSpPr>
        <p:spPr/>
        <p:txBody>
          <a:bodyPr/>
          <a:lstStyle/>
          <a:p>
            <a:r>
              <a:rPr lang="en-US" dirty="0"/>
              <a:t>Bidirected Dyck-reachability</a:t>
            </a:r>
          </a:p>
        </p:txBody>
      </p:sp>
      <p:sp>
        <p:nvSpPr>
          <p:cNvPr id="4" name="Slide Number Placeholder 3">
            <a:extLst>
              <a:ext uri="{FF2B5EF4-FFF2-40B4-BE49-F238E27FC236}">
                <a16:creationId xmlns:a16="http://schemas.microsoft.com/office/drawing/2014/main" id="{79A90739-D204-8D45-995A-3AA88B1FFB9F}"/>
              </a:ext>
            </a:extLst>
          </p:cNvPr>
          <p:cNvSpPr>
            <a:spLocks noGrp="1"/>
          </p:cNvSpPr>
          <p:nvPr>
            <p:ph type="sldNum" sz="quarter" idx="12"/>
          </p:nvPr>
        </p:nvSpPr>
        <p:spPr/>
        <p:txBody>
          <a:bodyPr/>
          <a:lstStyle/>
          <a:p>
            <a:fld id="{60AD1266-7CE3-2146-B859-359ABF1E0203}" type="slidenum">
              <a:rPr lang="en-US" smtClean="0"/>
              <a:t>10</a:t>
            </a:fld>
            <a:endParaRPr lang="en-US"/>
          </a:p>
        </p:txBody>
      </p:sp>
      <p:sp>
        <p:nvSpPr>
          <p:cNvPr id="6" name="Oval 5">
            <a:extLst>
              <a:ext uri="{FF2B5EF4-FFF2-40B4-BE49-F238E27FC236}">
                <a16:creationId xmlns:a16="http://schemas.microsoft.com/office/drawing/2014/main" id="{53CE5D67-5070-4D45-9D38-C08833EA0782}"/>
              </a:ext>
            </a:extLst>
          </p:cNvPr>
          <p:cNvSpPr/>
          <p:nvPr/>
        </p:nvSpPr>
        <p:spPr bwMode="auto">
          <a:xfrm>
            <a:off x="1501796" y="266884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7" name="Oval 6">
            <a:extLst>
              <a:ext uri="{FF2B5EF4-FFF2-40B4-BE49-F238E27FC236}">
                <a16:creationId xmlns:a16="http://schemas.microsoft.com/office/drawing/2014/main" id="{459EDA87-A231-7842-B7FC-C25076260A0B}"/>
              </a:ext>
            </a:extLst>
          </p:cNvPr>
          <p:cNvSpPr/>
          <p:nvPr/>
        </p:nvSpPr>
        <p:spPr bwMode="auto">
          <a:xfrm>
            <a:off x="3065158" y="266884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9" name="Straight Arrow Connector 8">
            <a:extLst>
              <a:ext uri="{FF2B5EF4-FFF2-40B4-BE49-F238E27FC236}">
                <a16:creationId xmlns:a16="http://schemas.microsoft.com/office/drawing/2014/main" id="{B5849DBD-AA24-1B41-B6EC-76EDE757A08D}"/>
              </a:ext>
            </a:extLst>
          </p:cNvPr>
          <p:cNvCxnSpPr>
            <a:stCxn id="6" idx="6"/>
            <a:endCxn id="7" idx="2"/>
          </p:cNvCxnSpPr>
          <p:nvPr/>
        </p:nvCxnSpPr>
        <p:spPr bwMode="auto">
          <a:xfrm>
            <a:off x="1834854" y="2841296"/>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DA3DEE-06BF-4C4F-A0C9-A0CE9BC40F42}"/>
                  </a:ext>
                </a:extLst>
              </p:cNvPr>
              <p:cNvSpPr txBox="1"/>
              <p:nvPr/>
            </p:nvSpPr>
            <p:spPr>
              <a:xfrm>
                <a:off x="2213836" y="2345681"/>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11" name="TextBox 10">
                <a:extLst>
                  <a:ext uri="{FF2B5EF4-FFF2-40B4-BE49-F238E27FC236}">
                    <a16:creationId xmlns:a16="http://schemas.microsoft.com/office/drawing/2014/main" id="{48DA3DEE-06BF-4C4F-A0C9-A0CE9BC40F42}"/>
                  </a:ext>
                </a:extLst>
              </p:cNvPr>
              <p:cNvSpPr txBox="1">
                <a:spLocks noRot="1" noChangeAspect="1" noMove="1" noResize="1" noEditPoints="1" noAdjustHandles="1" noChangeArrowheads="1" noChangeShapeType="1" noTextEdit="1"/>
              </p:cNvSpPr>
              <p:nvPr/>
            </p:nvSpPr>
            <p:spPr>
              <a:xfrm>
                <a:off x="2213836" y="2345681"/>
                <a:ext cx="444584" cy="646331"/>
              </a:xfrm>
              <a:prstGeom prst="rect">
                <a:avLst/>
              </a:prstGeom>
              <a:blipFill>
                <a:blip r:embed="rId2"/>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86C2356-298C-0346-94F0-3703CC4D9F2C}"/>
              </a:ext>
            </a:extLst>
          </p:cNvPr>
          <p:cNvSpPr/>
          <p:nvPr/>
        </p:nvSpPr>
        <p:spPr bwMode="auto">
          <a:xfrm>
            <a:off x="5669078" y="267106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13" name="Oval 12">
            <a:extLst>
              <a:ext uri="{FF2B5EF4-FFF2-40B4-BE49-F238E27FC236}">
                <a16:creationId xmlns:a16="http://schemas.microsoft.com/office/drawing/2014/main" id="{AB380E5E-DEED-704E-BA96-3E2B7643A960}"/>
              </a:ext>
            </a:extLst>
          </p:cNvPr>
          <p:cNvSpPr/>
          <p:nvPr/>
        </p:nvSpPr>
        <p:spPr bwMode="auto">
          <a:xfrm>
            <a:off x="7232440" y="267106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14" name="Straight Arrow Connector 13">
            <a:extLst>
              <a:ext uri="{FF2B5EF4-FFF2-40B4-BE49-F238E27FC236}">
                <a16:creationId xmlns:a16="http://schemas.microsoft.com/office/drawing/2014/main" id="{602D5F21-BEA0-5A47-AA85-464EBC21D030}"/>
              </a:ext>
            </a:extLst>
          </p:cNvPr>
          <p:cNvCxnSpPr>
            <a:stCxn id="12" idx="6"/>
            <a:endCxn id="13" idx="2"/>
          </p:cNvCxnSpPr>
          <p:nvPr/>
        </p:nvCxnSpPr>
        <p:spPr bwMode="auto">
          <a:xfrm>
            <a:off x="6002136" y="2843514"/>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46D149-DE67-2547-ADCA-418FABE75135}"/>
                  </a:ext>
                </a:extLst>
              </p:cNvPr>
              <p:cNvSpPr txBox="1"/>
              <p:nvPr/>
            </p:nvSpPr>
            <p:spPr>
              <a:xfrm>
                <a:off x="6381118" y="2347899"/>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15" name="TextBox 14">
                <a:extLst>
                  <a:ext uri="{FF2B5EF4-FFF2-40B4-BE49-F238E27FC236}">
                    <a16:creationId xmlns:a16="http://schemas.microsoft.com/office/drawing/2014/main" id="{D546D149-DE67-2547-ADCA-418FABE75135}"/>
                  </a:ext>
                </a:extLst>
              </p:cNvPr>
              <p:cNvSpPr txBox="1">
                <a:spLocks noRot="1" noChangeAspect="1" noMove="1" noResize="1" noEditPoints="1" noAdjustHandles="1" noChangeArrowheads="1" noChangeShapeType="1" noTextEdit="1"/>
              </p:cNvSpPr>
              <p:nvPr/>
            </p:nvSpPr>
            <p:spPr>
              <a:xfrm>
                <a:off x="6381118" y="2347899"/>
                <a:ext cx="444584" cy="646331"/>
              </a:xfrm>
              <a:prstGeom prst="rect">
                <a:avLst/>
              </a:prstGeom>
              <a:blipFill>
                <a:blip r:embed="rId3"/>
                <a:stretch>
                  <a:fillRect/>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4E4F0490-8E62-E040-B520-EC38D6178E74}"/>
              </a:ext>
            </a:extLst>
          </p:cNvPr>
          <p:cNvSpPr/>
          <p:nvPr/>
        </p:nvSpPr>
        <p:spPr bwMode="auto">
          <a:xfrm>
            <a:off x="1501796" y="5107704"/>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17" name="Oval 16">
            <a:extLst>
              <a:ext uri="{FF2B5EF4-FFF2-40B4-BE49-F238E27FC236}">
                <a16:creationId xmlns:a16="http://schemas.microsoft.com/office/drawing/2014/main" id="{69099132-CDF2-CA49-A15D-663D4EA1725F}"/>
              </a:ext>
            </a:extLst>
          </p:cNvPr>
          <p:cNvSpPr/>
          <p:nvPr/>
        </p:nvSpPr>
        <p:spPr bwMode="auto">
          <a:xfrm>
            <a:off x="3065158" y="5107704"/>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18" name="Straight Arrow Connector 17">
            <a:extLst>
              <a:ext uri="{FF2B5EF4-FFF2-40B4-BE49-F238E27FC236}">
                <a16:creationId xmlns:a16="http://schemas.microsoft.com/office/drawing/2014/main" id="{8C939EDE-2A13-7F47-BAC3-4197BF327F31}"/>
              </a:ext>
            </a:extLst>
          </p:cNvPr>
          <p:cNvCxnSpPr>
            <a:cxnSpLocks/>
          </p:cNvCxnSpPr>
          <p:nvPr/>
        </p:nvCxnSpPr>
        <p:spPr bwMode="auto">
          <a:xfrm>
            <a:off x="1834854" y="5244228"/>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4072F6-31B7-F74E-9739-1E5AEE1EC9B7}"/>
                  </a:ext>
                </a:extLst>
              </p:cNvPr>
              <p:cNvSpPr txBox="1"/>
              <p:nvPr/>
            </p:nvSpPr>
            <p:spPr>
              <a:xfrm>
                <a:off x="2213836" y="4784538"/>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19" name="TextBox 18">
                <a:extLst>
                  <a:ext uri="{FF2B5EF4-FFF2-40B4-BE49-F238E27FC236}">
                    <a16:creationId xmlns:a16="http://schemas.microsoft.com/office/drawing/2014/main" id="{0E4072F6-31B7-F74E-9739-1E5AEE1EC9B7}"/>
                  </a:ext>
                </a:extLst>
              </p:cNvPr>
              <p:cNvSpPr txBox="1">
                <a:spLocks noRot="1" noChangeAspect="1" noMove="1" noResize="1" noEditPoints="1" noAdjustHandles="1" noChangeArrowheads="1" noChangeShapeType="1" noTextEdit="1"/>
              </p:cNvSpPr>
              <p:nvPr/>
            </p:nvSpPr>
            <p:spPr>
              <a:xfrm>
                <a:off x="2213836" y="4784538"/>
                <a:ext cx="444584" cy="646331"/>
              </a:xfrm>
              <a:prstGeom prst="rect">
                <a:avLst/>
              </a:prstGeom>
              <a:blipFill>
                <a:blip r:embed="rId4"/>
                <a:stretch>
                  <a:fillRect/>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35DD0E26-D1B5-7943-9015-EEF100C12C1D}"/>
              </a:ext>
            </a:extLst>
          </p:cNvPr>
          <p:cNvSpPr/>
          <p:nvPr/>
        </p:nvSpPr>
        <p:spPr bwMode="auto">
          <a:xfrm>
            <a:off x="5669078" y="507991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21" name="Oval 20">
            <a:extLst>
              <a:ext uri="{FF2B5EF4-FFF2-40B4-BE49-F238E27FC236}">
                <a16:creationId xmlns:a16="http://schemas.microsoft.com/office/drawing/2014/main" id="{2C4FAAA9-6CB7-6A41-B0DC-FC0A7C02B3A6}"/>
              </a:ext>
            </a:extLst>
          </p:cNvPr>
          <p:cNvSpPr/>
          <p:nvPr/>
        </p:nvSpPr>
        <p:spPr bwMode="auto">
          <a:xfrm>
            <a:off x="7232440" y="507991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22" name="Straight Arrow Connector 21">
            <a:extLst>
              <a:ext uri="{FF2B5EF4-FFF2-40B4-BE49-F238E27FC236}">
                <a16:creationId xmlns:a16="http://schemas.microsoft.com/office/drawing/2014/main" id="{523E5E58-CD7E-1547-A2B9-2C38FA0C66D2}"/>
              </a:ext>
            </a:extLst>
          </p:cNvPr>
          <p:cNvCxnSpPr>
            <a:stCxn id="20" idx="6"/>
            <a:endCxn id="21" idx="2"/>
          </p:cNvCxnSpPr>
          <p:nvPr/>
        </p:nvCxnSpPr>
        <p:spPr bwMode="auto">
          <a:xfrm>
            <a:off x="6002136" y="5252364"/>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4232E1D-D229-AB4C-B53B-F80B75252AAC}"/>
                  </a:ext>
                </a:extLst>
              </p:cNvPr>
              <p:cNvSpPr txBox="1"/>
              <p:nvPr/>
            </p:nvSpPr>
            <p:spPr>
              <a:xfrm>
                <a:off x="6381118" y="4756749"/>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23" name="TextBox 22">
                <a:extLst>
                  <a:ext uri="{FF2B5EF4-FFF2-40B4-BE49-F238E27FC236}">
                    <a16:creationId xmlns:a16="http://schemas.microsoft.com/office/drawing/2014/main" id="{A4232E1D-D229-AB4C-B53B-F80B75252AAC}"/>
                  </a:ext>
                </a:extLst>
              </p:cNvPr>
              <p:cNvSpPr txBox="1">
                <a:spLocks noRot="1" noChangeAspect="1" noMove="1" noResize="1" noEditPoints="1" noAdjustHandles="1" noChangeArrowheads="1" noChangeShapeType="1" noTextEdit="1"/>
              </p:cNvSpPr>
              <p:nvPr/>
            </p:nvSpPr>
            <p:spPr>
              <a:xfrm>
                <a:off x="6381118" y="4756749"/>
                <a:ext cx="444584" cy="646331"/>
              </a:xfrm>
              <a:prstGeom prst="rect">
                <a:avLst/>
              </a:prstGeom>
              <a:blipFill>
                <a:blip r:embed="rId5"/>
                <a:stretch>
                  <a:fillRect/>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516D5D8B-FCCE-304E-B9DB-9F1C096640F5}"/>
              </a:ext>
            </a:extLst>
          </p:cNvPr>
          <p:cNvCxnSpPr>
            <a:cxnSpLocks/>
          </p:cNvCxnSpPr>
          <p:nvPr/>
        </p:nvCxnSpPr>
        <p:spPr bwMode="auto">
          <a:xfrm flipH="1">
            <a:off x="1822742" y="5328601"/>
            <a:ext cx="1230304"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136FA9D-BD93-3D4F-B51A-2B3F8D3C55F5}"/>
                  </a:ext>
                </a:extLst>
              </p:cNvPr>
              <p:cNvSpPr txBox="1"/>
              <p:nvPr/>
            </p:nvSpPr>
            <p:spPr>
              <a:xfrm>
                <a:off x="2269347" y="5515241"/>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25" name="TextBox 24">
                <a:extLst>
                  <a:ext uri="{FF2B5EF4-FFF2-40B4-BE49-F238E27FC236}">
                    <a16:creationId xmlns:a16="http://schemas.microsoft.com/office/drawing/2014/main" id="{6136FA9D-BD93-3D4F-B51A-2B3F8D3C55F5}"/>
                  </a:ext>
                </a:extLst>
              </p:cNvPr>
              <p:cNvSpPr txBox="1">
                <a:spLocks noRot="1" noChangeAspect="1" noMove="1" noResize="1" noEditPoints="1" noAdjustHandles="1" noChangeArrowheads="1" noChangeShapeType="1" noTextEdit="1"/>
              </p:cNvSpPr>
              <p:nvPr/>
            </p:nvSpPr>
            <p:spPr>
              <a:xfrm>
                <a:off x="2269347" y="5515241"/>
                <a:ext cx="444584" cy="646331"/>
              </a:xfrm>
              <a:prstGeom prst="rect">
                <a:avLst/>
              </a:prstGeom>
              <a:blipFill>
                <a:blip r:embed="rId6"/>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D68999C9-8DFE-D04D-A171-7854650FEC73}"/>
              </a:ext>
            </a:extLst>
          </p:cNvPr>
          <p:cNvCxnSpPr>
            <a:cxnSpLocks/>
          </p:cNvCxnSpPr>
          <p:nvPr/>
        </p:nvCxnSpPr>
        <p:spPr bwMode="auto">
          <a:xfrm flipH="1">
            <a:off x="6002136" y="5328601"/>
            <a:ext cx="1230304"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DCD6614-4C28-E240-947F-80862953EFAB}"/>
                  </a:ext>
                </a:extLst>
              </p:cNvPr>
              <p:cNvSpPr txBox="1"/>
              <p:nvPr/>
            </p:nvSpPr>
            <p:spPr>
              <a:xfrm>
                <a:off x="6454796" y="5494321"/>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29" name="TextBox 28">
                <a:extLst>
                  <a:ext uri="{FF2B5EF4-FFF2-40B4-BE49-F238E27FC236}">
                    <a16:creationId xmlns:a16="http://schemas.microsoft.com/office/drawing/2014/main" id="{8DCD6614-4C28-E240-947F-80862953EFAB}"/>
                  </a:ext>
                </a:extLst>
              </p:cNvPr>
              <p:cNvSpPr txBox="1">
                <a:spLocks noRot="1" noChangeAspect="1" noMove="1" noResize="1" noEditPoints="1" noAdjustHandles="1" noChangeArrowheads="1" noChangeShapeType="1" noTextEdit="1"/>
              </p:cNvSpPr>
              <p:nvPr/>
            </p:nvSpPr>
            <p:spPr>
              <a:xfrm>
                <a:off x="6454796" y="5494321"/>
                <a:ext cx="444584" cy="646331"/>
              </a:xfrm>
              <a:prstGeom prst="rect">
                <a:avLst/>
              </a:prstGeom>
              <a:blipFill>
                <a:blip r:embed="rId7"/>
                <a:stretch>
                  <a:fillRect/>
                </a:stretch>
              </a:blipFill>
            </p:spPr>
            <p:txBody>
              <a:bodyPr/>
              <a:lstStyle/>
              <a:p>
                <a:r>
                  <a:rPr lang="en-US">
                    <a:noFill/>
                  </a:rPr>
                  <a:t> </a:t>
                </a:r>
              </a:p>
            </p:txBody>
          </p:sp>
        </mc:Fallback>
      </mc:AlternateContent>
      <p:sp>
        <p:nvSpPr>
          <p:cNvPr id="26" name="Right Arrow 25">
            <a:extLst>
              <a:ext uri="{FF2B5EF4-FFF2-40B4-BE49-F238E27FC236}">
                <a16:creationId xmlns:a16="http://schemas.microsoft.com/office/drawing/2014/main" id="{E6C6D67C-15BA-1B49-AA20-D049CE5C0289}"/>
              </a:ext>
            </a:extLst>
          </p:cNvPr>
          <p:cNvSpPr/>
          <p:nvPr/>
        </p:nvSpPr>
        <p:spPr bwMode="auto">
          <a:xfrm rot="5400000">
            <a:off x="1898944" y="3739712"/>
            <a:ext cx="1102124" cy="290670"/>
          </a:xfrm>
          <a:prstGeom prst="rightArrow">
            <a:avLst/>
          </a:prstGeom>
          <a:solidFill>
            <a:schemeClr val="accent6">
              <a:lumMod val="40000"/>
              <a:lumOff val="60000"/>
            </a:scheme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7" name="Right Arrow 26">
            <a:extLst>
              <a:ext uri="{FF2B5EF4-FFF2-40B4-BE49-F238E27FC236}">
                <a16:creationId xmlns:a16="http://schemas.microsoft.com/office/drawing/2014/main" id="{1112512A-E699-C34F-A155-B1EA7DB7E94F}"/>
              </a:ext>
            </a:extLst>
          </p:cNvPr>
          <p:cNvSpPr/>
          <p:nvPr/>
        </p:nvSpPr>
        <p:spPr bwMode="auto">
          <a:xfrm rot="5400000">
            <a:off x="5996671" y="3736272"/>
            <a:ext cx="1102124" cy="290670"/>
          </a:xfrm>
          <a:prstGeom prst="rightArrow">
            <a:avLst/>
          </a:prstGeom>
          <a:solidFill>
            <a:schemeClr val="accent6">
              <a:lumMod val="40000"/>
              <a:lumOff val="60000"/>
            </a:scheme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31" name="Content Placeholder 2">
            <a:extLst>
              <a:ext uri="{FF2B5EF4-FFF2-40B4-BE49-F238E27FC236}">
                <a16:creationId xmlns:a16="http://schemas.microsoft.com/office/drawing/2014/main" id="{D8DDD7F9-1C7F-824D-AD6E-F385F6E5BA2F}"/>
              </a:ext>
            </a:extLst>
          </p:cNvPr>
          <p:cNvSpPr>
            <a:spLocks noGrp="1"/>
          </p:cNvSpPr>
          <p:nvPr>
            <p:ph idx="1"/>
          </p:nvPr>
        </p:nvSpPr>
        <p:spPr>
          <a:xfrm>
            <a:off x="457200" y="1295400"/>
            <a:ext cx="8229600" cy="4830763"/>
          </a:xfrm>
        </p:spPr>
        <p:txBody>
          <a:bodyPr/>
          <a:lstStyle/>
          <a:p>
            <a:r>
              <a:rPr lang="en-US" dirty="0">
                <a:solidFill>
                  <a:srgbClr val="C00000"/>
                </a:solidFill>
              </a:rPr>
              <a:t>Bidirected</a:t>
            </a:r>
            <a:r>
              <a:rPr lang="en-US" dirty="0"/>
              <a:t> Dyck-reachability</a:t>
            </a:r>
          </a:p>
        </p:txBody>
      </p:sp>
    </p:spTree>
    <p:extLst>
      <p:ext uri="{BB962C8B-B14F-4D97-AF65-F5344CB8AC3E}">
        <p14:creationId xmlns:p14="http://schemas.microsoft.com/office/powerpoint/2010/main" val="3133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animBg="1"/>
      <p:bldP spid="13" grpId="0" animBg="1"/>
      <p:bldP spid="15" grpId="0"/>
      <p:bldP spid="16" grpId="0" animBg="1"/>
      <p:bldP spid="17" grpId="0" animBg="1"/>
      <p:bldP spid="19" grpId="0"/>
      <p:bldP spid="20" grpId="0" animBg="1"/>
      <p:bldP spid="21" grpId="0" animBg="1"/>
      <p:bldP spid="23" grpId="0"/>
      <p:bldP spid="25" grpId="0"/>
      <p:bldP spid="29"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4266-743F-874D-AC4E-0250A330DF02}"/>
              </a:ext>
            </a:extLst>
          </p:cNvPr>
          <p:cNvSpPr>
            <a:spLocks noGrp="1"/>
          </p:cNvSpPr>
          <p:nvPr>
            <p:ph type="title"/>
          </p:nvPr>
        </p:nvSpPr>
        <p:spPr/>
        <p:txBody>
          <a:bodyPr/>
          <a:lstStyle/>
          <a:p>
            <a:r>
              <a:rPr lang="en-US" dirty="0"/>
              <a:t>Why </a:t>
            </a:r>
            <a:r>
              <a:rPr lang="en-US" dirty="0" err="1"/>
              <a:t>bidirectedness</a:t>
            </a:r>
            <a:r>
              <a:rPr lang="en-US" dirty="0"/>
              <a:t>?</a:t>
            </a:r>
          </a:p>
        </p:txBody>
      </p:sp>
      <p:sp>
        <p:nvSpPr>
          <p:cNvPr id="3" name="Content Placeholder 2">
            <a:extLst>
              <a:ext uri="{FF2B5EF4-FFF2-40B4-BE49-F238E27FC236}">
                <a16:creationId xmlns:a16="http://schemas.microsoft.com/office/drawing/2014/main" id="{117F1EBB-C45A-3640-A5CB-F2CDEDCCAEF2}"/>
              </a:ext>
            </a:extLst>
          </p:cNvPr>
          <p:cNvSpPr>
            <a:spLocks noGrp="1"/>
          </p:cNvSpPr>
          <p:nvPr>
            <p:ph idx="1"/>
          </p:nvPr>
        </p:nvSpPr>
        <p:spPr>
          <a:xfrm>
            <a:off x="408755" y="937624"/>
            <a:ext cx="8229600" cy="4830763"/>
          </a:xfrm>
        </p:spPr>
        <p:txBody>
          <a:bodyPr/>
          <a:lstStyle/>
          <a:p>
            <a:r>
              <a:rPr lang="en-US" dirty="0"/>
              <a:t>Application-level over-approximation</a:t>
            </a:r>
          </a:p>
          <a:p>
            <a:pPr lvl="1"/>
            <a:r>
              <a:rPr lang="en-US" dirty="0"/>
              <a:t>Field-sensitive Alias analysis [Yan et al. 2011]</a:t>
            </a:r>
          </a:p>
          <a:p>
            <a:pPr lvl="1"/>
            <a:endParaRPr lang="en-US" dirty="0"/>
          </a:p>
          <a:p>
            <a:pPr lvl="1"/>
            <a:endParaRPr lang="en-US" dirty="0"/>
          </a:p>
          <a:p>
            <a:pPr lvl="1"/>
            <a:endParaRPr lang="en-US" dirty="0"/>
          </a:p>
          <a:p>
            <a:pPr lvl="1"/>
            <a:r>
              <a:rPr lang="en-US" dirty="0"/>
              <a:t>Imprecision (due to </a:t>
            </a:r>
            <a:r>
              <a:rPr lang="en-US" dirty="0" err="1"/>
              <a:t>bidirectedness</a:t>
            </a:r>
            <a:r>
              <a:rPr lang="en-US" dirty="0"/>
              <a:t>) [Xu et al. 2009]</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E27D15A-FC11-CB4A-BB43-A95992901A51}"/>
              </a:ext>
            </a:extLst>
          </p:cNvPr>
          <p:cNvSpPr>
            <a:spLocks noGrp="1"/>
          </p:cNvSpPr>
          <p:nvPr>
            <p:ph type="sldNum" sz="quarter" idx="12"/>
          </p:nvPr>
        </p:nvSpPr>
        <p:spPr/>
        <p:txBody>
          <a:bodyPr/>
          <a:lstStyle/>
          <a:p>
            <a:fld id="{60AD1266-7CE3-2146-B859-359ABF1E0203}" type="slidenum">
              <a:rPr lang="en-US" smtClean="0"/>
              <a:t>11</a:t>
            </a:fld>
            <a:endParaRPr lang="en-US"/>
          </a:p>
        </p:txBody>
      </p:sp>
      <p:sp>
        <p:nvSpPr>
          <p:cNvPr id="59" name="TextBox 58">
            <a:extLst>
              <a:ext uri="{FF2B5EF4-FFF2-40B4-BE49-F238E27FC236}">
                <a16:creationId xmlns:a16="http://schemas.microsoft.com/office/drawing/2014/main" id="{44BB2033-1B54-7C44-B7B2-14DC03CEAD50}"/>
              </a:ext>
            </a:extLst>
          </p:cNvPr>
          <p:cNvSpPr txBox="1"/>
          <p:nvPr/>
        </p:nvSpPr>
        <p:spPr>
          <a:xfrm>
            <a:off x="533401" y="1990743"/>
            <a:ext cx="1107592" cy="369332"/>
          </a:xfrm>
          <a:prstGeom prst="rect">
            <a:avLst/>
          </a:prstGeom>
          <a:noFill/>
          <a:ln w="25400">
            <a:solidFill>
              <a:srgbClr val="C00000"/>
            </a:solidFill>
          </a:ln>
        </p:spPr>
        <p:txBody>
          <a:bodyPr wrap="square" rtlCol="0">
            <a:spAutoFit/>
          </a:bodyPr>
          <a:lstStyle/>
          <a:p>
            <a:pPr algn="ctr"/>
            <a:r>
              <a:rPr lang="en-US" dirty="0">
                <a:solidFill>
                  <a:srgbClr val="C00000"/>
                </a:solidFill>
              </a:rPr>
              <a:t>x=</a:t>
            </a:r>
            <a:r>
              <a:rPr lang="en-US" dirty="0" err="1">
                <a:solidFill>
                  <a:srgbClr val="C00000"/>
                </a:solidFill>
              </a:rPr>
              <a:t>y.f</a:t>
            </a:r>
            <a:endParaRPr lang="en-US" dirty="0">
              <a:solidFill>
                <a:srgbClr val="C00000"/>
              </a:solidFill>
            </a:endParaRPr>
          </a:p>
        </p:txBody>
      </p:sp>
      <p:sp>
        <p:nvSpPr>
          <p:cNvPr id="64" name="Oval 63">
            <a:extLst>
              <a:ext uri="{FF2B5EF4-FFF2-40B4-BE49-F238E27FC236}">
                <a16:creationId xmlns:a16="http://schemas.microsoft.com/office/drawing/2014/main" id="{7BC6A704-BFDD-B34B-AB17-CE69805DA343}"/>
              </a:ext>
            </a:extLst>
          </p:cNvPr>
          <p:cNvSpPr/>
          <p:nvPr/>
        </p:nvSpPr>
        <p:spPr bwMode="auto">
          <a:xfrm>
            <a:off x="1948147" y="2030764"/>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sp>
        <p:nvSpPr>
          <p:cNvPr id="65" name="Oval 64">
            <a:extLst>
              <a:ext uri="{FF2B5EF4-FFF2-40B4-BE49-F238E27FC236}">
                <a16:creationId xmlns:a16="http://schemas.microsoft.com/office/drawing/2014/main" id="{2617704B-D2FD-6A44-9322-FB26254E1932}"/>
              </a:ext>
            </a:extLst>
          </p:cNvPr>
          <p:cNvSpPr/>
          <p:nvPr/>
        </p:nvSpPr>
        <p:spPr bwMode="auto">
          <a:xfrm>
            <a:off x="3511509" y="2030764"/>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cxnSp>
        <p:nvCxnSpPr>
          <p:cNvPr id="66" name="Straight Arrow Connector 65">
            <a:extLst>
              <a:ext uri="{FF2B5EF4-FFF2-40B4-BE49-F238E27FC236}">
                <a16:creationId xmlns:a16="http://schemas.microsoft.com/office/drawing/2014/main" id="{E4006F68-E126-654A-90C7-E70F11FF9A42}"/>
              </a:ext>
            </a:extLst>
          </p:cNvPr>
          <p:cNvCxnSpPr>
            <a:stCxn id="64" idx="6"/>
            <a:endCxn id="65" idx="2"/>
          </p:cNvCxnSpPr>
          <p:nvPr/>
        </p:nvCxnSpPr>
        <p:spPr bwMode="auto">
          <a:xfrm>
            <a:off x="2281205" y="2203213"/>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7A3FBC0-40F6-A04F-988B-DB186E363BDB}"/>
                  </a:ext>
                </a:extLst>
              </p:cNvPr>
              <p:cNvSpPr txBox="1"/>
              <p:nvPr/>
            </p:nvSpPr>
            <p:spPr>
              <a:xfrm>
                <a:off x="2674065" y="1780441"/>
                <a:ext cx="444584" cy="668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𝑓</m:t>
                          </m:r>
                        </m:sub>
                      </m:sSub>
                    </m:oMath>
                  </m:oMathPara>
                </a14:m>
                <a:endParaRPr lang="en-US" b="0" dirty="0">
                  <a:solidFill>
                    <a:srgbClr val="C00000"/>
                  </a:solidFill>
                </a:endParaRPr>
              </a:p>
              <a:p>
                <a:endParaRPr lang="en-US" dirty="0">
                  <a:solidFill>
                    <a:srgbClr val="C00000"/>
                  </a:solidFill>
                </a:endParaRPr>
              </a:p>
            </p:txBody>
          </p:sp>
        </mc:Choice>
        <mc:Fallback xmlns="">
          <p:sp>
            <p:nvSpPr>
              <p:cNvPr id="67" name="TextBox 66">
                <a:extLst>
                  <a:ext uri="{FF2B5EF4-FFF2-40B4-BE49-F238E27FC236}">
                    <a16:creationId xmlns:a16="http://schemas.microsoft.com/office/drawing/2014/main" id="{37A3FBC0-40F6-A04F-988B-DB186E363BDB}"/>
                  </a:ext>
                </a:extLst>
              </p:cNvPr>
              <p:cNvSpPr txBox="1">
                <a:spLocks noRot="1" noChangeAspect="1" noMove="1" noResize="1" noEditPoints="1" noAdjustHandles="1" noChangeArrowheads="1" noChangeShapeType="1" noTextEdit="1"/>
              </p:cNvSpPr>
              <p:nvPr/>
            </p:nvSpPr>
            <p:spPr>
              <a:xfrm>
                <a:off x="2674065" y="1780441"/>
                <a:ext cx="444584" cy="668581"/>
              </a:xfrm>
              <a:prstGeom prst="rect">
                <a:avLst/>
              </a:prstGeom>
              <a:blipFill>
                <a:blip r:embed="rId2"/>
                <a:stretch>
                  <a:fillRect/>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99AEEB38-7334-F54B-9AD2-83BAC57D465D}"/>
              </a:ext>
            </a:extLst>
          </p:cNvPr>
          <p:cNvSpPr txBox="1"/>
          <p:nvPr/>
        </p:nvSpPr>
        <p:spPr>
          <a:xfrm>
            <a:off x="533401" y="2503070"/>
            <a:ext cx="1107592" cy="369332"/>
          </a:xfrm>
          <a:prstGeom prst="rect">
            <a:avLst/>
          </a:prstGeom>
          <a:noFill/>
          <a:ln w="25400">
            <a:solidFill>
              <a:srgbClr val="C00000"/>
            </a:solidFill>
          </a:ln>
        </p:spPr>
        <p:txBody>
          <a:bodyPr wrap="square" rtlCol="0">
            <a:spAutoFit/>
          </a:bodyPr>
          <a:lstStyle/>
          <a:p>
            <a:pPr algn="ctr"/>
            <a:r>
              <a:rPr lang="en-US" dirty="0" err="1">
                <a:solidFill>
                  <a:srgbClr val="C00000"/>
                </a:solidFill>
              </a:rPr>
              <a:t>x.f</a:t>
            </a:r>
            <a:r>
              <a:rPr lang="en-US" dirty="0">
                <a:solidFill>
                  <a:srgbClr val="C00000"/>
                </a:solidFill>
              </a:rPr>
              <a:t>=y</a:t>
            </a:r>
          </a:p>
        </p:txBody>
      </p:sp>
      <p:sp>
        <p:nvSpPr>
          <p:cNvPr id="76" name="Oval 75">
            <a:extLst>
              <a:ext uri="{FF2B5EF4-FFF2-40B4-BE49-F238E27FC236}">
                <a16:creationId xmlns:a16="http://schemas.microsoft.com/office/drawing/2014/main" id="{4535A2A4-5A60-D540-8DD3-E950E2415E4D}"/>
              </a:ext>
            </a:extLst>
          </p:cNvPr>
          <p:cNvSpPr/>
          <p:nvPr/>
        </p:nvSpPr>
        <p:spPr bwMode="auto">
          <a:xfrm>
            <a:off x="1948147" y="2548111"/>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sp>
        <p:nvSpPr>
          <p:cNvPr id="77" name="Oval 76">
            <a:extLst>
              <a:ext uri="{FF2B5EF4-FFF2-40B4-BE49-F238E27FC236}">
                <a16:creationId xmlns:a16="http://schemas.microsoft.com/office/drawing/2014/main" id="{58C98493-3CA1-2A45-9715-909B5B830144}"/>
              </a:ext>
            </a:extLst>
          </p:cNvPr>
          <p:cNvSpPr/>
          <p:nvPr/>
        </p:nvSpPr>
        <p:spPr bwMode="auto">
          <a:xfrm>
            <a:off x="3511509" y="2548111"/>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cxnSp>
        <p:nvCxnSpPr>
          <p:cNvPr id="78" name="Straight Arrow Connector 77">
            <a:extLst>
              <a:ext uri="{FF2B5EF4-FFF2-40B4-BE49-F238E27FC236}">
                <a16:creationId xmlns:a16="http://schemas.microsoft.com/office/drawing/2014/main" id="{8661B7E0-6188-D24E-9E31-279935CC76E7}"/>
              </a:ext>
            </a:extLst>
          </p:cNvPr>
          <p:cNvCxnSpPr>
            <a:stCxn id="76" idx="6"/>
            <a:endCxn id="77" idx="2"/>
          </p:cNvCxnSpPr>
          <p:nvPr/>
        </p:nvCxnSpPr>
        <p:spPr bwMode="auto">
          <a:xfrm>
            <a:off x="2281205" y="2720560"/>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F28D439-51F0-2D49-927B-EEC2A71BFC16}"/>
                  </a:ext>
                </a:extLst>
              </p:cNvPr>
              <p:cNvSpPr txBox="1"/>
              <p:nvPr/>
            </p:nvSpPr>
            <p:spPr>
              <a:xfrm>
                <a:off x="2641264" y="2320455"/>
                <a:ext cx="444584" cy="6826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𝑓</m:t>
                          </m:r>
                        </m:sub>
                      </m:sSub>
                    </m:oMath>
                  </m:oMathPara>
                </a14:m>
                <a:endParaRPr lang="en-US" b="0" dirty="0">
                  <a:solidFill>
                    <a:srgbClr val="C00000"/>
                  </a:solidFill>
                </a:endParaRPr>
              </a:p>
              <a:p>
                <a:endParaRPr lang="en-US" dirty="0">
                  <a:solidFill>
                    <a:srgbClr val="C00000"/>
                  </a:solidFill>
                </a:endParaRPr>
              </a:p>
            </p:txBody>
          </p:sp>
        </mc:Choice>
        <mc:Fallback xmlns="">
          <p:sp>
            <p:nvSpPr>
              <p:cNvPr id="79" name="TextBox 78">
                <a:extLst>
                  <a:ext uri="{FF2B5EF4-FFF2-40B4-BE49-F238E27FC236}">
                    <a16:creationId xmlns:a16="http://schemas.microsoft.com/office/drawing/2014/main" id="{2F28D439-51F0-2D49-927B-EEC2A71BFC16}"/>
                  </a:ext>
                </a:extLst>
              </p:cNvPr>
              <p:cNvSpPr txBox="1">
                <a:spLocks noRot="1" noChangeAspect="1" noMove="1" noResize="1" noEditPoints="1" noAdjustHandles="1" noChangeArrowheads="1" noChangeShapeType="1" noTextEdit="1"/>
              </p:cNvSpPr>
              <p:nvPr/>
            </p:nvSpPr>
            <p:spPr>
              <a:xfrm>
                <a:off x="2641264" y="2320455"/>
                <a:ext cx="444584" cy="682687"/>
              </a:xfrm>
              <a:prstGeom prst="rect">
                <a:avLst/>
              </a:prstGeom>
              <a:blipFill>
                <a:blip r:embed="rId3"/>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6FC5177-F317-A84D-804C-74A5129FBDDC}"/>
              </a:ext>
            </a:extLst>
          </p:cNvPr>
          <p:cNvGrpSpPr/>
          <p:nvPr/>
        </p:nvGrpSpPr>
        <p:grpSpPr>
          <a:xfrm>
            <a:off x="1259889" y="3538681"/>
            <a:ext cx="5052346" cy="591320"/>
            <a:chOff x="1259889" y="3538681"/>
            <a:chExt cx="5052346" cy="591320"/>
          </a:xfrm>
        </p:grpSpPr>
        <p:sp>
          <p:nvSpPr>
            <p:cNvPr id="80" name="TextBox 79">
              <a:extLst>
                <a:ext uri="{FF2B5EF4-FFF2-40B4-BE49-F238E27FC236}">
                  <a16:creationId xmlns:a16="http://schemas.microsoft.com/office/drawing/2014/main" id="{CF5BE553-B19E-564E-B2FD-3AE7276B18C3}"/>
                </a:ext>
              </a:extLst>
            </p:cNvPr>
            <p:cNvSpPr txBox="1"/>
            <p:nvPr/>
          </p:nvSpPr>
          <p:spPr>
            <a:xfrm>
              <a:off x="1259889" y="3760669"/>
              <a:ext cx="1786091" cy="369332"/>
            </a:xfrm>
            <a:prstGeom prst="rect">
              <a:avLst/>
            </a:prstGeom>
            <a:noFill/>
            <a:ln w="25400">
              <a:solidFill>
                <a:srgbClr val="C00000"/>
              </a:solidFill>
            </a:ln>
          </p:spPr>
          <p:txBody>
            <a:bodyPr wrap="square" rtlCol="0">
              <a:spAutoFit/>
            </a:bodyPr>
            <a:lstStyle/>
            <a:p>
              <a:pPr algn="ctr"/>
              <a:r>
                <a:rPr lang="en-US" dirty="0">
                  <a:solidFill>
                    <a:srgbClr val="C00000"/>
                  </a:solidFill>
                </a:rPr>
                <a:t>x=</a:t>
              </a:r>
              <a:r>
                <a:rPr lang="en-US" dirty="0" err="1">
                  <a:solidFill>
                    <a:srgbClr val="C00000"/>
                  </a:solidFill>
                </a:rPr>
                <a:t>z.f</a:t>
              </a:r>
              <a:r>
                <a:rPr lang="en-US" dirty="0">
                  <a:solidFill>
                    <a:srgbClr val="C00000"/>
                  </a:solidFill>
                </a:rPr>
                <a:t> ;  y=</a:t>
              </a:r>
              <a:r>
                <a:rPr lang="en-US" dirty="0" err="1">
                  <a:solidFill>
                    <a:srgbClr val="C00000"/>
                  </a:solidFill>
                </a:rPr>
                <a:t>z.f</a:t>
              </a:r>
              <a:endParaRPr lang="en-US" dirty="0">
                <a:solidFill>
                  <a:srgbClr val="C00000"/>
                </a:solidFill>
              </a:endParaRPr>
            </a:p>
          </p:txBody>
        </p:sp>
        <p:sp>
          <p:nvSpPr>
            <p:cNvPr id="84" name="Oval 83">
              <a:extLst>
                <a:ext uri="{FF2B5EF4-FFF2-40B4-BE49-F238E27FC236}">
                  <a16:creationId xmlns:a16="http://schemas.microsoft.com/office/drawing/2014/main" id="{AD90FF0A-BAD5-4445-9709-D6E56C001DCB}"/>
                </a:ext>
              </a:extLst>
            </p:cNvPr>
            <p:cNvSpPr/>
            <p:nvPr/>
          </p:nvSpPr>
          <p:spPr bwMode="auto">
            <a:xfrm>
              <a:off x="3970726"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sp>
          <p:nvSpPr>
            <p:cNvPr id="85" name="Oval 84">
              <a:extLst>
                <a:ext uri="{FF2B5EF4-FFF2-40B4-BE49-F238E27FC236}">
                  <a16:creationId xmlns:a16="http://schemas.microsoft.com/office/drawing/2014/main" id="{4CCE9C7B-25B5-6A46-B993-610ED8C9782E}"/>
                </a:ext>
              </a:extLst>
            </p:cNvPr>
            <p:cNvSpPr/>
            <p:nvPr/>
          </p:nvSpPr>
          <p:spPr bwMode="auto">
            <a:xfrm>
              <a:off x="4969401"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z</a:t>
              </a:r>
            </a:p>
          </p:txBody>
        </p:sp>
        <p:cxnSp>
          <p:nvCxnSpPr>
            <p:cNvPr id="86" name="Straight Arrow Connector 85">
              <a:extLst>
                <a:ext uri="{FF2B5EF4-FFF2-40B4-BE49-F238E27FC236}">
                  <a16:creationId xmlns:a16="http://schemas.microsoft.com/office/drawing/2014/main" id="{04775706-67A2-E542-897F-C8467D296CD3}"/>
                </a:ext>
              </a:extLst>
            </p:cNvPr>
            <p:cNvCxnSpPr>
              <a:cxnSpLocks/>
              <a:stCxn id="84" idx="6"/>
            </p:cNvCxnSpPr>
            <p:nvPr/>
          </p:nvCxnSpPr>
          <p:spPr bwMode="auto">
            <a:xfrm>
              <a:off x="4303784" y="3898384"/>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EF5E9BC5-6FBF-8444-984A-FD100B5FDC8A}"/>
                    </a:ext>
                  </a:extLst>
                </p:cNvPr>
                <p:cNvSpPr txBox="1"/>
                <p:nvPr/>
              </p:nvSpPr>
              <p:spPr>
                <a:xfrm>
                  <a:off x="4385538" y="3538681"/>
                  <a:ext cx="444584" cy="551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87" name="TextBox 86">
                  <a:extLst>
                    <a:ext uri="{FF2B5EF4-FFF2-40B4-BE49-F238E27FC236}">
                      <a16:creationId xmlns:a16="http://schemas.microsoft.com/office/drawing/2014/main" id="{EF5E9BC5-6FBF-8444-984A-FD100B5FDC8A}"/>
                    </a:ext>
                  </a:extLst>
                </p:cNvPr>
                <p:cNvSpPr txBox="1">
                  <a:spLocks noRot="1" noChangeAspect="1" noMove="1" noResize="1" noEditPoints="1" noAdjustHandles="1" noChangeArrowheads="1" noChangeShapeType="1" noTextEdit="1"/>
                </p:cNvSpPr>
                <p:nvPr/>
              </p:nvSpPr>
              <p:spPr>
                <a:xfrm>
                  <a:off x="4385538" y="3538681"/>
                  <a:ext cx="444584" cy="551498"/>
                </a:xfrm>
                <a:prstGeom prst="rect">
                  <a:avLst/>
                </a:prstGeom>
                <a:blipFill>
                  <a:blip r:embed="rId4"/>
                  <a:stretch>
                    <a:fillRect/>
                  </a:stretch>
                </a:blipFill>
              </p:spPr>
              <p:txBody>
                <a:bodyPr/>
                <a:lstStyle/>
                <a:p>
                  <a:r>
                    <a:rPr lang="en-US">
                      <a:noFill/>
                    </a:rPr>
                    <a:t> </a:t>
                  </a:r>
                </a:p>
              </p:txBody>
            </p:sp>
          </mc:Fallback>
        </mc:AlternateContent>
        <p:sp>
          <p:nvSpPr>
            <p:cNvPr id="88" name="Oval 87">
              <a:extLst>
                <a:ext uri="{FF2B5EF4-FFF2-40B4-BE49-F238E27FC236}">
                  <a16:creationId xmlns:a16="http://schemas.microsoft.com/office/drawing/2014/main" id="{8FAF8732-A771-3547-A903-135E59287E93}"/>
                </a:ext>
              </a:extLst>
            </p:cNvPr>
            <p:cNvSpPr/>
            <p:nvPr/>
          </p:nvSpPr>
          <p:spPr bwMode="auto">
            <a:xfrm>
              <a:off x="5979177"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cxnSp>
          <p:nvCxnSpPr>
            <p:cNvPr id="89" name="Straight Arrow Connector 88">
              <a:extLst>
                <a:ext uri="{FF2B5EF4-FFF2-40B4-BE49-F238E27FC236}">
                  <a16:creationId xmlns:a16="http://schemas.microsoft.com/office/drawing/2014/main" id="{3C62E70F-85BA-3849-AB7D-E2D0FBEC99C6}"/>
                </a:ext>
              </a:extLst>
            </p:cNvPr>
            <p:cNvCxnSpPr>
              <a:cxnSpLocks/>
            </p:cNvCxnSpPr>
            <p:nvPr/>
          </p:nvCxnSpPr>
          <p:spPr bwMode="auto">
            <a:xfrm>
              <a:off x="5302459" y="3898384"/>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A6546A5B-6C84-CE47-AB4B-2876C52BCC03}"/>
                    </a:ext>
                  </a:extLst>
                </p:cNvPr>
                <p:cNvSpPr txBox="1"/>
                <p:nvPr/>
              </p:nvSpPr>
              <p:spPr>
                <a:xfrm>
                  <a:off x="5441738" y="3558294"/>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90" name="TextBox 89">
                  <a:extLst>
                    <a:ext uri="{FF2B5EF4-FFF2-40B4-BE49-F238E27FC236}">
                      <a16:creationId xmlns:a16="http://schemas.microsoft.com/office/drawing/2014/main" id="{A6546A5B-6C84-CE47-AB4B-2876C52BCC03}"/>
                    </a:ext>
                  </a:extLst>
                </p:cNvPr>
                <p:cNvSpPr txBox="1">
                  <a:spLocks noRot="1" noChangeAspect="1" noMove="1" noResize="1" noEditPoints="1" noAdjustHandles="1" noChangeArrowheads="1" noChangeShapeType="1" noTextEdit="1"/>
                </p:cNvSpPr>
                <p:nvPr/>
              </p:nvSpPr>
              <p:spPr>
                <a:xfrm>
                  <a:off x="5441738" y="3558294"/>
                  <a:ext cx="444584" cy="540469"/>
                </a:xfrm>
                <a:prstGeom prst="rect">
                  <a:avLst/>
                </a:prstGeom>
                <a:blipFill>
                  <a:blip r:embed="rId5"/>
                  <a:stretch>
                    <a:fillRect/>
                  </a:stretch>
                </a:blipFill>
              </p:spPr>
              <p:txBody>
                <a:bodyPr/>
                <a:lstStyle/>
                <a:p>
                  <a:r>
                    <a:rPr lang="en-US">
                      <a:noFill/>
                    </a:rPr>
                    <a:t> </a:t>
                  </a:r>
                </a:p>
              </p:txBody>
            </p:sp>
          </mc:Fallback>
        </mc:AlternateContent>
      </p:grpSp>
      <p:grpSp>
        <p:nvGrpSpPr>
          <p:cNvPr id="104" name="Group 103">
            <a:extLst>
              <a:ext uri="{FF2B5EF4-FFF2-40B4-BE49-F238E27FC236}">
                <a16:creationId xmlns:a16="http://schemas.microsoft.com/office/drawing/2014/main" id="{D7FE141E-9BEE-4545-85AB-95C98B47233A}"/>
              </a:ext>
            </a:extLst>
          </p:cNvPr>
          <p:cNvGrpSpPr/>
          <p:nvPr/>
        </p:nvGrpSpPr>
        <p:grpSpPr>
          <a:xfrm>
            <a:off x="1278024" y="4124335"/>
            <a:ext cx="5052346" cy="591320"/>
            <a:chOff x="1259889" y="3538681"/>
            <a:chExt cx="5052346" cy="591320"/>
          </a:xfrm>
        </p:grpSpPr>
        <p:sp>
          <p:nvSpPr>
            <p:cNvPr id="105" name="TextBox 104">
              <a:extLst>
                <a:ext uri="{FF2B5EF4-FFF2-40B4-BE49-F238E27FC236}">
                  <a16:creationId xmlns:a16="http://schemas.microsoft.com/office/drawing/2014/main" id="{49067B7B-E3FB-0744-BB36-1D09FCFDBAFA}"/>
                </a:ext>
              </a:extLst>
            </p:cNvPr>
            <p:cNvSpPr txBox="1"/>
            <p:nvPr/>
          </p:nvSpPr>
          <p:spPr>
            <a:xfrm>
              <a:off x="1259889" y="3760669"/>
              <a:ext cx="1786091" cy="369332"/>
            </a:xfrm>
            <a:prstGeom prst="rect">
              <a:avLst/>
            </a:prstGeom>
            <a:noFill/>
            <a:ln w="25400">
              <a:solidFill>
                <a:srgbClr val="C00000"/>
              </a:solidFill>
            </a:ln>
          </p:spPr>
          <p:txBody>
            <a:bodyPr wrap="square" rtlCol="0">
              <a:spAutoFit/>
            </a:bodyPr>
            <a:lstStyle/>
            <a:p>
              <a:pPr algn="ctr"/>
              <a:r>
                <a:rPr lang="en-US" dirty="0">
                  <a:solidFill>
                    <a:srgbClr val="C00000"/>
                  </a:solidFill>
                </a:rPr>
                <a:t>x=</a:t>
              </a:r>
              <a:r>
                <a:rPr lang="en-US" dirty="0" err="1">
                  <a:solidFill>
                    <a:srgbClr val="C00000"/>
                  </a:solidFill>
                </a:rPr>
                <a:t>z.f</a:t>
              </a:r>
              <a:r>
                <a:rPr lang="en-US" dirty="0">
                  <a:solidFill>
                    <a:srgbClr val="C00000"/>
                  </a:solidFill>
                </a:rPr>
                <a:t> ;  </a:t>
              </a:r>
              <a:r>
                <a:rPr lang="en-US" dirty="0" err="1">
                  <a:solidFill>
                    <a:srgbClr val="C00000"/>
                  </a:solidFill>
                </a:rPr>
                <a:t>z.f</a:t>
              </a:r>
              <a:r>
                <a:rPr lang="en-US" dirty="0">
                  <a:solidFill>
                    <a:srgbClr val="C00000"/>
                  </a:solidFill>
                </a:rPr>
                <a:t>=y</a:t>
              </a:r>
            </a:p>
          </p:txBody>
        </p:sp>
        <p:sp>
          <p:nvSpPr>
            <p:cNvPr id="106" name="Oval 105">
              <a:extLst>
                <a:ext uri="{FF2B5EF4-FFF2-40B4-BE49-F238E27FC236}">
                  <a16:creationId xmlns:a16="http://schemas.microsoft.com/office/drawing/2014/main" id="{EB984A02-E39D-3848-97B1-9FD9025B2DAB}"/>
                </a:ext>
              </a:extLst>
            </p:cNvPr>
            <p:cNvSpPr/>
            <p:nvPr/>
          </p:nvSpPr>
          <p:spPr bwMode="auto">
            <a:xfrm>
              <a:off x="3970726"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sp>
          <p:nvSpPr>
            <p:cNvPr id="107" name="Oval 106">
              <a:extLst>
                <a:ext uri="{FF2B5EF4-FFF2-40B4-BE49-F238E27FC236}">
                  <a16:creationId xmlns:a16="http://schemas.microsoft.com/office/drawing/2014/main" id="{974BCE38-47FF-A14A-A355-6678B76A671D}"/>
                </a:ext>
              </a:extLst>
            </p:cNvPr>
            <p:cNvSpPr/>
            <p:nvPr/>
          </p:nvSpPr>
          <p:spPr bwMode="auto">
            <a:xfrm>
              <a:off x="4969401"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z</a:t>
              </a:r>
            </a:p>
          </p:txBody>
        </p:sp>
        <p:cxnSp>
          <p:nvCxnSpPr>
            <p:cNvPr id="108" name="Straight Arrow Connector 107">
              <a:extLst>
                <a:ext uri="{FF2B5EF4-FFF2-40B4-BE49-F238E27FC236}">
                  <a16:creationId xmlns:a16="http://schemas.microsoft.com/office/drawing/2014/main" id="{26486C1A-644F-934C-8682-304EB4A54094}"/>
                </a:ext>
              </a:extLst>
            </p:cNvPr>
            <p:cNvCxnSpPr>
              <a:cxnSpLocks/>
              <a:stCxn id="106" idx="6"/>
            </p:cNvCxnSpPr>
            <p:nvPr/>
          </p:nvCxnSpPr>
          <p:spPr bwMode="auto">
            <a:xfrm>
              <a:off x="4303784" y="3898384"/>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F1644A7B-5DC0-544A-A9CA-852FA774C600}"/>
                    </a:ext>
                  </a:extLst>
                </p:cNvPr>
                <p:cNvSpPr txBox="1"/>
                <p:nvPr/>
              </p:nvSpPr>
              <p:spPr>
                <a:xfrm>
                  <a:off x="4385538" y="3538681"/>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panose="02040503050406030204" pitchFamily="18" charset="0"/>
                              </a:rPr>
                              <m:t>(</m:t>
                            </m:r>
                          </m:e>
                          <m:sub>
                            <m:r>
                              <a:rPr lang="en-US" sz="1400" i="1">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09" name="TextBox 108">
                  <a:extLst>
                    <a:ext uri="{FF2B5EF4-FFF2-40B4-BE49-F238E27FC236}">
                      <a16:creationId xmlns:a16="http://schemas.microsoft.com/office/drawing/2014/main" id="{F1644A7B-5DC0-544A-A9CA-852FA774C600}"/>
                    </a:ext>
                  </a:extLst>
                </p:cNvPr>
                <p:cNvSpPr txBox="1">
                  <a:spLocks noRot="1" noChangeAspect="1" noMove="1" noResize="1" noEditPoints="1" noAdjustHandles="1" noChangeArrowheads="1" noChangeShapeType="1" noTextEdit="1"/>
                </p:cNvSpPr>
                <p:nvPr/>
              </p:nvSpPr>
              <p:spPr>
                <a:xfrm>
                  <a:off x="4385538" y="3538681"/>
                  <a:ext cx="444584" cy="540469"/>
                </a:xfrm>
                <a:prstGeom prst="rect">
                  <a:avLst/>
                </a:prstGeom>
                <a:blipFill>
                  <a:blip r:embed="rId6"/>
                  <a:stretch>
                    <a:fillRect/>
                  </a:stretch>
                </a:blipFill>
              </p:spPr>
              <p:txBody>
                <a:bodyPr/>
                <a:lstStyle/>
                <a:p>
                  <a:r>
                    <a:rPr lang="en-US">
                      <a:noFill/>
                    </a:rPr>
                    <a:t> </a:t>
                  </a:r>
                </a:p>
              </p:txBody>
            </p:sp>
          </mc:Fallback>
        </mc:AlternateContent>
        <p:sp>
          <p:nvSpPr>
            <p:cNvPr id="110" name="Oval 109">
              <a:extLst>
                <a:ext uri="{FF2B5EF4-FFF2-40B4-BE49-F238E27FC236}">
                  <a16:creationId xmlns:a16="http://schemas.microsoft.com/office/drawing/2014/main" id="{1407C224-7851-E340-9710-41A87E61FAC1}"/>
                </a:ext>
              </a:extLst>
            </p:cNvPr>
            <p:cNvSpPr/>
            <p:nvPr/>
          </p:nvSpPr>
          <p:spPr bwMode="auto">
            <a:xfrm>
              <a:off x="5979177"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x</a:t>
              </a:r>
              <a:endParaRPr kumimoji="0" lang="en-US" sz="2000" b="1" i="0" u="none" strike="noStrike" cap="none" normalizeH="0" baseline="0" dirty="0">
                <a:ln>
                  <a:noFill/>
                </a:ln>
                <a:effectLst/>
              </a:endParaRPr>
            </a:p>
          </p:txBody>
        </p:sp>
        <p:cxnSp>
          <p:nvCxnSpPr>
            <p:cNvPr id="111" name="Straight Arrow Connector 110">
              <a:extLst>
                <a:ext uri="{FF2B5EF4-FFF2-40B4-BE49-F238E27FC236}">
                  <a16:creationId xmlns:a16="http://schemas.microsoft.com/office/drawing/2014/main" id="{008479FA-33D6-2145-931B-619CD185A5A9}"/>
                </a:ext>
              </a:extLst>
            </p:cNvPr>
            <p:cNvCxnSpPr>
              <a:cxnSpLocks/>
            </p:cNvCxnSpPr>
            <p:nvPr/>
          </p:nvCxnSpPr>
          <p:spPr bwMode="auto">
            <a:xfrm>
              <a:off x="5302459" y="3898384"/>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AE1DD721-BAFC-4F4A-9328-85E763EE3999}"/>
                    </a:ext>
                  </a:extLst>
                </p:cNvPr>
                <p:cNvSpPr txBox="1"/>
                <p:nvPr/>
              </p:nvSpPr>
              <p:spPr>
                <a:xfrm>
                  <a:off x="5441738" y="3558294"/>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12" name="TextBox 111">
                  <a:extLst>
                    <a:ext uri="{FF2B5EF4-FFF2-40B4-BE49-F238E27FC236}">
                      <a16:creationId xmlns:a16="http://schemas.microsoft.com/office/drawing/2014/main" id="{AE1DD721-BAFC-4F4A-9328-85E763EE3999}"/>
                    </a:ext>
                  </a:extLst>
                </p:cNvPr>
                <p:cNvSpPr txBox="1">
                  <a:spLocks noRot="1" noChangeAspect="1" noMove="1" noResize="1" noEditPoints="1" noAdjustHandles="1" noChangeArrowheads="1" noChangeShapeType="1" noTextEdit="1"/>
                </p:cNvSpPr>
                <p:nvPr/>
              </p:nvSpPr>
              <p:spPr>
                <a:xfrm>
                  <a:off x="5441738" y="3558294"/>
                  <a:ext cx="444584" cy="540469"/>
                </a:xfrm>
                <a:prstGeom prst="rect">
                  <a:avLst/>
                </a:prstGeom>
                <a:blipFill>
                  <a:blip r:embed="rId7"/>
                  <a:stretch>
                    <a:fillRect/>
                  </a:stretch>
                </a:blipFill>
              </p:spPr>
              <p:txBody>
                <a:bodyPr/>
                <a:lstStyle/>
                <a:p>
                  <a:r>
                    <a:rPr lang="en-US">
                      <a:noFill/>
                    </a:rPr>
                    <a:t> </a:t>
                  </a:r>
                </a:p>
              </p:txBody>
            </p:sp>
          </mc:Fallback>
        </mc:AlternateContent>
      </p:grpSp>
      <p:grpSp>
        <p:nvGrpSpPr>
          <p:cNvPr id="113" name="Group 112">
            <a:extLst>
              <a:ext uri="{FF2B5EF4-FFF2-40B4-BE49-F238E27FC236}">
                <a16:creationId xmlns:a16="http://schemas.microsoft.com/office/drawing/2014/main" id="{CE7CA7EF-291D-784D-B8B3-31FE8DDAC5C1}"/>
              </a:ext>
            </a:extLst>
          </p:cNvPr>
          <p:cNvGrpSpPr/>
          <p:nvPr/>
        </p:nvGrpSpPr>
        <p:grpSpPr>
          <a:xfrm>
            <a:off x="1278024" y="4660361"/>
            <a:ext cx="5052346" cy="591320"/>
            <a:chOff x="1259889" y="3538681"/>
            <a:chExt cx="5052346" cy="591320"/>
          </a:xfrm>
        </p:grpSpPr>
        <p:sp>
          <p:nvSpPr>
            <p:cNvPr id="114" name="TextBox 113">
              <a:extLst>
                <a:ext uri="{FF2B5EF4-FFF2-40B4-BE49-F238E27FC236}">
                  <a16:creationId xmlns:a16="http://schemas.microsoft.com/office/drawing/2014/main" id="{2FE87446-DED4-B84C-8CB0-C2911D0FF722}"/>
                </a:ext>
              </a:extLst>
            </p:cNvPr>
            <p:cNvSpPr txBox="1"/>
            <p:nvPr/>
          </p:nvSpPr>
          <p:spPr>
            <a:xfrm>
              <a:off x="1259889" y="3760669"/>
              <a:ext cx="1786091" cy="369332"/>
            </a:xfrm>
            <a:prstGeom prst="rect">
              <a:avLst/>
            </a:prstGeom>
            <a:noFill/>
            <a:ln w="25400">
              <a:solidFill>
                <a:srgbClr val="C00000"/>
              </a:solidFill>
            </a:ln>
          </p:spPr>
          <p:txBody>
            <a:bodyPr wrap="square" rtlCol="0">
              <a:spAutoFit/>
            </a:bodyPr>
            <a:lstStyle/>
            <a:p>
              <a:pPr algn="ctr"/>
              <a:r>
                <a:rPr lang="en-US" dirty="0" err="1">
                  <a:solidFill>
                    <a:srgbClr val="C00000"/>
                  </a:solidFill>
                </a:rPr>
                <a:t>z.f</a:t>
              </a:r>
              <a:r>
                <a:rPr lang="en-US" dirty="0">
                  <a:solidFill>
                    <a:srgbClr val="C00000"/>
                  </a:solidFill>
                </a:rPr>
                <a:t>=x ;  y=</a:t>
              </a:r>
              <a:r>
                <a:rPr lang="en-US" dirty="0" err="1">
                  <a:solidFill>
                    <a:srgbClr val="C00000"/>
                  </a:solidFill>
                </a:rPr>
                <a:t>z.f</a:t>
              </a:r>
              <a:endParaRPr lang="en-US" dirty="0">
                <a:solidFill>
                  <a:srgbClr val="C00000"/>
                </a:solidFill>
              </a:endParaRPr>
            </a:p>
          </p:txBody>
        </p:sp>
        <p:sp>
          <p:nvSpPr>
            <p:cNvPr id="115" name="Oval 114">
              <a:extLst>
                <a:ext uri="{FF2B5EF4-FFF2-40B4-BE49-F238E27FC236}">
                  <a16:creationId xmlns:a16="http://schemas.microsoft.com/office/drawing/2014/main" id="{6113F484-33E8-A149-ACDC-77350CF89058}"/>
                </a:ext>
              </a:extLst>
            </p:cNvPr>
            <p:cNvSpPr/>
            <p:nvPr/>
          </p:nvSpPr>
          <p:spPr bwMode="auto">
            <a:xfrm>
              <a:off x="3970726"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sp>
          <p:nvSpPr>
            <p:cNvPr id="116" name="Oval 115">
              <a:extLst>
                <a:ext uri="{FF2B5EF4-FFF2-40B4-BE49-F238E27FC236}">
                  <a16:creationId xmlns:a16="http://schemas.microsoft.com/office/drawing/2014/main" id="{7A3F066B-25F3-9344-945D-7142ED6B64F6}"/>
                </a:ext>
              </a:extLst>
            </p:cNvPr>
            <p:cNvSpPr/>
            <p:nvPr/>
          </p:nvSpPr>
          <p:spPr bwMode="auto">
            <a:xfrm>
              <a:off x="4969401"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z</a:t>
              </a:r>
            </a:p>
          </p:txBody>
        </p:sp>
        <p:cxnSp>
          <p:nvCxnSpPr>
            <p:cNvPr id="117" name="Straight Arrow Connector 116">
              <a:extLst>
                <a:ext uri="{FF2B5EF4-FFF2-40B4-BE49-F238E27FC236}">
                  <a16:creationId xmlns:a16="http://schemas.microsoft.com/office/drawing/2014/main" id="{05BA8512-DE63-924D-B641-0A72F2FF6FCC}"/>
                </a:ext>
              </a:extLst>
            </p:cNvPr>
            <p:cNvCxnSpPr>
              <a:cxnSpLocks/>
              <a:stCxn id="115" idx="6"/>
            </p:cNvCxnSpPr>
            <p:nvPr/>
          </p:nvCxnSpPr>
          <p:spPr bwMode="auto">
            <a:xfrm>
              <a:off x="4303784" y="3898384"/>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1777D306-70F9-B642-AEAA-76F4F6592C87}"/>
                    </a:ext>
                  </a:extLst>
                </p:cNvPr>
                <p:cNvSpPr txBox="1"/>
                <p:nvPr/>
              </p:nvSpPr>
              <p:spPr>
                <a:xfrm>
                  <a:off x="4385538" y="3538681"/>
                  <a:ext cx="444584" cy="551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C00000"/>
                                </a:solidFill>
                                <a:latin typeface="Cambria Math" panose="02040503050406030204" pitchFamily="18" charset="0"/>
                              </a:rPr>
                            </m:ctrlPr>
                          </m:sSubPr>
                          <m:e>
                            <m:r>
                              <a:rPr lang="en-US" sz="1400" i="1">
                                <a:solidFill>
                                  <a:srgbClr val="C00000"/>
                                </a:solidFill>
                                <a:latin typeface="Cambria Math" panose="02040503050406030204" pitchFamily="18" charset="0"/>
                              </a:rPr>
                              <m:t>(</m:t>
                            </m:r>
                          </m:e>
                          <m:sub>
                            <m:r>
                              <a:rPr lang="en-US" sz="1400" i="1">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18" name="TextBox 117">
                  <a:extLst>
                    <a:ext uri="{FF2B5EF4-FFF2-40B4-BE49-F238E27FC236}">
                      <a16:creationId xmlns:a16="http://schemas.microsoft.com/office/drawing/2014/main" id="{1777D306-70F9-B642-AEAA-76F4F6592C87}"/>
                    </a:ext>
                  </a:extLst>
                </p:cNvPr>
                <p:cNvSpPr txBox="1">
                  <a:spLocks noRot="1" noChangeAspect="1" noMove="1" noResize="1" noEditPoints="1" noAdjustHandles="1" noChangeArrowheads="1" noChangeShapeType="1" noTextEdit="1"/>
                </p:cNvSpPr>
                <p:nvPr/>
              </p:nvSpPr>
              <p:spPr>
                <a:xfrm>
                  <a:off x="4385538" y="3538681"/>
                  <a:ext cx="444584" cy="551498"/>
                </a:xfrm>
                <a:prstGeom prst="rect">
                  <a:avLst/>
                </a:prstGeom>
                <a:blipFill>
                  <a:blip r:embed="rId8"/>
                  <a:stretch>
                    <a:fillRect/>
                  </a:stretch>
                </a:blipFill>
              </p:spPr>
              <p:txBody>
                <a:bodyPr/>
                <a:lstStyle/>
                <a:p>
                  <a:r>
                    <a:rPr lang="en-US">
                      <a:noFill/>
                    </a:rPr>
                    <a:t> </a:t>
                  </a:r>
                </a:p>
              </p:txBody>
            </p:sp>
          </mc:Fallback>
        </mc:AlternateContent>
        <p:sp>
          <p:nvSpPr>
            <p:cNvPr id="119" name="Oval 118">
              <a:extLst>
                <a:ext uri="{FF2B5EF4-FFF2-40B4-BE49-F238E27FC236}">
                  <a16:creationId xmlns:a16="http://schemas.microsoft.com/office/drawing/2014/main" id="{2E80C227-067A-9B4E-A2C7-B4F2A03AAE93}"/>
                </a:ext>
              </a:extLst>
            </p:cNvPr>
            <p:cNvSpPr/>
            <p:nvPr/>
          </p:nvSpPr>
          <p:spPr bwMode="auto">
            <a:xfrm>
              <a:off x="5979177"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cxnSp>
          <p:nvCxnSpPr>
            <p:cNvPr id="120" name="Straight Arrow Connector 119">
              <a:extLst>
                <a:ext uri="{FF2B5EF4-FFF2-40B4-BE49-F238E27FC236}">
                  <a16:creationId xmlns:a16="http://schemas.microsoft.com/office/drawing/2014/main" id="{850FFEA8-FE79-C646-AAE7-58FA87E827EC}"/>
                </a:ext>
              </a:extLst>
            </p:cNvPr>
            <p:cNvCxnSpPr>
              <a:cxnSpLocks/>
            </p:cNvCxnSpPr>
            <p:nvPr/>
          </p:nvCxnSpPr>
          <p:spPr bwMode="auto">
            <a:xfrm>
              <a:off x="5302459" y="3898384"/>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B8498B14-733C-2548-B382-0990EC927B6A}"/>
                    </a:ext>
                  </a:extLst>
                </p:cNvPr>
                <p:cNvSpPr txBox="1"/>
                <p:nvPr/>
              </p:nvSpPr>
              <p:spPr>
                <a:xfrm>
                  <a:off x="5441738" y="3558294"/>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21" name="TextBox 120">
                  <a:extLst>
                    <a:ext uri="{FF2B5EF4-FFF2-40B4-BE49-F238E27FC236}">
                      <a16:creationId xmlns:a16="http://schemas.microsoft.com/office/drawing/2014/main" id="{B8498B14-733C-2548-B382-0990EC927B6A}"/>
                    </a:ext>
                  </a:extLst>
                </p:cNvPr>
                <p:cNvSpPr txBox="1">
                  <a:spLocks noRot="1" noChangeAspect="1" noMove="1" noResize="1" noEditPoints="1" noAdjustHandles="1" noChangeArrowheads="1" noChangeShapeType="1" noTextEdit="1"/>
                </p:cNvSpPr>
                <p:nvPr/>
              </p:nvSpPr>
              <p:spPr>
                <a:xfrm>
                  <a:off x="5441738" y="3558294"/>
                  <a:ext cx="444584" cy="540469"/>
                </a:xfrm>
                <a:prstGeom prst="rect">
                  <a:avLst/>
                </a:prstGeom>
                <a:blipFill>
                  <a:blip r:embed="rId9"/>
                  <a:stretch>
                    <a:fillRect/>
                  </a:stretch>
                </a:blipFill>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01E1B942-FB64-1247-8D9D-EB93DD836417}"/>
              </a:ext>
            </a:extLst>
          </p:cNvPr>
          <p:cNvGrpSpPr/>
          <p:nvPr/>
        </p:nvGrpSpPr>
        <p:grpSpPr>
          <a:xfrm>
            <a:off x="1278024" y="5242912"/>
            <a:ext cx="5052346" cy="591320"/>
            <a:chOff x="1259889" y="3538681"/>
            <a:chExt cx="5052346" cy="591320"/>
          </a:xfrm>
        </p:grpSpPr>
        <p:sp>
          <p:nvSpPr>
            <p:cNvPr id="123" name="TextBox 122">
              <a:extLst>
                <a:ext uri="{FF2B5EF4-FFF2-40B4-BE49-F238E27FC236}">
                  <a16:creationId xmlns:a16="http://schemas.microsoft.com/office/drawing/2014/main" id="{24DE4871-CB49-6E44-A60C-1DFE09D223D8}"/>
                </a:ext>
              </a:extLst>
            </p:cNvPr>
            <p:cNvSpPr txBox="1"/>
            <p:nvPr/>
          </p:nvSpPr>
          <p:spPr>
            <a:xfrm>
              <a:off x="1259889" y="3760669"/>
              <a:ext cx="1786091" cy="369332"/>
            </a:xfrm>
            <a:prstGeom prst="rect">
              <a:avLst/>
            </a:prstGeom>
            <a:noFill/>
            <a:ln w="25400">
              <a:solidFill>
                <a:srgbClr val="C00000"/>
              </a:solidFill>
            </a:ln>
          </p:spPr>
          <p:txBody>
            <a:bodyPr wrap="square" rtlCol="0">
              <a:spAutoFit/>
            </a:bodyPr>
            <a:lstStyle/>
            <a:p>
              <a:pPr algn="ctr"/>
              <a:r>
                <a:rPr lang="en-US" dirty="0" err="1">
                  <a:solidFill>
                    <a:srgbClr val="C00000"/>
                  </a:solidFill>
                </a:rPr>
                <a:t>z.f</a:t>
              </a:r>
              <a:r>
                <a:rPr lang="en-US" dirty="0">
                  <a:solidFill>
                    <a:srgbClr val="C00000"/>
                  </a:solidFill>
                </a:rPr>
                <a:t>=x ;  </a:t>
              </a:r>
              <a:r>
                <a:rPr lang="en-US" dirty="0" err="1">
                  <a:solidFill>
                    <a:srgbClr val="C00000"/>
                  </a:solidFill>
                </a:rPr>
                <a:t>z.f</a:t>
              </a:r>
              <a:r>
                <a:rPr lang="en-US" dirty="0">
                  <a:solidFill>
                    <a:srgbClr val="C00000"/>
                  </a:solidFill>
                </a:rPr>
                <a:t>=y</a:t>
              </a:r>
            </a:p>
          </p:txBody>
        </p:sp>
        <p:sp>
          <p:nvSpPr>
            <p:cNvPr id="124" name="Oval 123">
              <a:extLst>
                <a:ext uri="{FF2B5EF4-FFF2-40B4-BE49-F238E27FC236}">
                  <a16:creationId xmlns:a16="http://schemas.microsoft.com/office/drawing/2014/main" id="{D9DDD0B3-B7AA-3C4F-9309-B9B9656840A2}"/>
                </a:ext>
              </a:extLst>
            </p:cNvPr>
            <p:cNvSpPr/>
            <p:nvPr/>
          </p:nvSpPr>
          <p:spPr bwMode="auto">
            <a:xfrm>
              <a:off x="3970726"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sp>
          <p:nvSpPr>
            <p:cNvPr id="125" name="Oval 124">
              <a:extLst>
                <a:ext uri="{FF2B5EF4-FFF2-40B4-BE49-F238E27FC236}">
                  <a16:creationId xmlns:a16="http://schemas.microsoft.com/office/drawing/2014/main" id="{D857DE0F-E67B-A142-A9F4-D2BE83459AF5}"/>
                </a:ext>
              </a:extLst>
            </p:cNvPr>
            <p:cNvSpPr/>
            <p:nvPr/>
          </p:nvSpPr>
          <p:spPr bwMode="auto">
            <a:xfrm>
              <a:off x="4969401"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z</a:t>
              </a:r>
            </a:p>
          </p:txBody>
        </p:sp>
        <p:cxnSp>
          <p:nvCxnSpPr>
            <p:cNvPr id="126" name="Straight Arrow Connector 125">
              <a:extLst>
                <a:ext uri="{FF2B5EF4-FFF2-40B4-BE49-F238E27FC236}">
                  <a16:creationId xmlns:a16="http://schemas.microsoft.com/office/drawing/2014/main" id="{C6D02FF0-FF19-5545-9073-2DBC046F50C9}"/>
                </a:ext>
              </a:extLst>
            </p:cNvPr>
            <p:cNvCxnSpPr>
              <a:cxnSpLocks/>
              <a:stCxn id="124" idx="6"/>
            </p:cNvCxnSpPr>
            <p:nvPr/>
          </p:nvCxnSpPr>
          <p:spPr bwMode="auto">
            <a:xfrm>
              <a:off x="4303784" y="3898384"/>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E7767D3F-917A-B84B-98CB-05A35E5107B7}"/>
                    </a:ext>
                  </a:extLst>
                </p:cNvPr>
                <p:cNvSpPr txBox="1"/>
                <p:nvPr/>
              </p:nvSpPr>
              <p:spPr>
                <a:xfrm>
                  <a:off x="4385538" y="3538681"/>
                  <a:ext cx="444584" cy="551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panose="02040503050406030204" pitchFamily="18" charset="0"/>
                              </a:rPr>
                              <m:t>(</m:t>
                            </m:r>
                          </m:e>
                          <m:sub>
                            <m:r>
                              <a:rPr lang="en-US" sz="1400" i="1">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27" name="TextBox 126">
                  <a:extLst>
                    <a:ext uri="{FF2B5EF4-FFF2-40B4-BE49-F238E27FC236}">
                      <a16:creationId xmlns:a16="http://schemas.microsoft.com/office/drawing/2014/main" id="{E7767D3F-917A-B84B-98CB-05A35E5107B7}"/>
                    </a:ext>
                  </a:extLst>
                </p:cNvPr>
                <p:cNvSpPr txBox="1">
                  <a:spLocks noRot="1" noChangeAspect="1" noMove="1" noResize="1" noEditPoints="1" noAdjustHandles="1" noChangeArrowheads="1" noChangeShapeType="1" noTextEdit="1"/>
                </p:cNvSpPr>
                <p:nvPr/>
              </p:nvSpPr>
              <p:spPr>
                <a:xfrm>
                  <a:off x="4385538" y="3538681"/>
                  <a:ext cx="444584" cy="551498"/>
                </a:xfrm>
                <a:prstGeom prst="rect">
                  <a:avLst/>
                </a:prstGeom>
                <a:blipFill>
                  <a:blip r:embed="rId10"/>
                  <a:stretch>
                    <a:fillRect/>
                  </a:stretch>
                </a:blipFill>
              </p:spPr>
              <p:txBody>
                <a:bodyPr/>
                <a:lstStyle/>
                <a:p>
                  <a:r>
                    <a:rPr lang="en-US">
                      <a:noFill/>
                    </a:rPr>
                    <a:t> </a:t>
                  </a:r>
                </a:p>
              </p:txBody>
            </p:sp>
          </mc:Fallback>
        </mc:AlternateContent>
        <p:sp>
          <p:nvSpPr>
            <p:cNvPr id="128" name="Oval 127">
              <a:extLst>
                <a:ext uri="{FF2B5EF4-FFF2-40B4-BE49-F238E27FC236}">
                  <a16:creationId xmlns:a16="http://schemas.microsoft.com/office/drawing/2014/main" id="{B641DF95-6EED-B248-890D-CD551A4D53C7}"/>
                </a:ext>
              </a:extLst>
            </p:cNvPr>
            <p:cNvSpPr/>
            <p:nvPr/>
          </p:nvSpPr>
          <p:spPr bwMode="auto">
            <a:xfrm>
              <a:off x="5979177" y="3725935"/>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cxnSp>
          <p:nvCxnSpPr>
            <p:cNvPr id="129" name="Straight Arrow Connector 128">
              <a:extLst>
                <a:ext uri="{FF2B5EF4-FFF2-40B4-BE49-F238E27FC236}">
                  <a16:creationId xmlns:a16="http://schemas.microsoft.com/office/drawing/2014/main" id="{81B881E5-EA16-624E-AF27-B7B468694FD8}"/>
                </a:ext>
              </a:extLst>
            </p:cNvPr>
            <p:cNvCxnSpPr>
              <a:cxnSpLocks/>
            </p:cNvCxnSpPr>
            <p:nvPr/>
          </p:nvCxnSpPr>
          <p:spPr bwMode="auto">
            <a:xfrm>
              <a:off x="5302459" y="3898384"/>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E943B1FB-8493-AF4E-9F13-09272F69EC59}"/>
                    </a:ext>
                  </a:extLst>
                </p:cNvPr>
                <p:cNvSpPr txBox="1"/>
                <p:nvPr/>
              </p:nvSpPr>
              <p:spPr>
                <a:xfrm>
                  <a:off x="5441738" y="3558294"/>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130" name="TextBox 129">
                  <a:extLst>
                    <a:ext uri="{FF2B5EF4-FFF2-40B4-BE49-F238E27FC236}">
                      <a16:creationId xmlns:a16="http://schemas.microsoft.com/office/drawing/2014/main" id="{E943B1FB-8493-AF4E-9F13-09272F69EC59}"/>
                    </a:ext>
                  </a:extLst>
                </p:cNvPr>
                <p:cNvSpPr txBox="1">
                  <a:spLocks noRot="1" noChangeAspect="1" noMove="1" noResize="1" noEditPoints="1" noAdjustHandles="1" noChangeArrowheads="1" noChangeShapeType="1" noTextEdit="1"/>
                </p:cNvSpPr>
                <p:nvPr/>
              </p:nvSpPr>
              <p:spPr>
                <a:xfrm>
                  <a:off x="5441738" y="3558294"/>
                  <a:ext cx="444584" cy="540469"/>
                </a:xfrm>
                <a:prstGeom prst="rect">
                  <a:avLst/>
                </a:prstGeom>
                <a:blipFill>
                  <a:blip r:embed="rId7"/>
                  <a:stretch>
                    <a:fillRect/>
                  </a:stretch>
                </a:blipFill>
              </p:spPr>
              <p:txBody>
                <a:bodyPr/>
                <a:lstStyle/>
                <a:p>
                  <a:r>
                    <a:rPr lang="en-US">
                      <a:noFill/>
                    </a:rPr>
                    <a:t> </a:t>
                  </a:r>
                </a:p>
              </p:txBody>
            </p:sp>
          </mc:Fallback>
        </mc:AlternateContent>
      </p:grpSp>
      <p:sp>
        <p:nvSpPr>
          <p:cNvPr id="17" name="6-Point Star 16">
            <a:extLst>
              <a:ext uri="{FF2B5EF4-FFF2-40B4-BE49-F238E27FC236}">
                <a16:creationId xmlns:a16="http://schemas.microsoft.com/office/drawing/2014/main" id="{167EC388-670B-DF47-A41B-D1E30EA821A0}"/>
              </a:ext>
            </a:extLst>
          </p:cNvPr>
          <p:cNvSpPr/>
          <p:nvPr/>
        </p:nvSpPr>
        <p:spPr bwMode="auto">
          <a:xfrm>
            <a:off x="6668822" y="5311339"/>
            <a:ext cx="1241404" cy="582551"/>
          </a:xfrm>
          <a:prstGeom prst="star6">
            <a:avLst/>
          </a:prstGeom>
          <a:solidFill>
            <a:srgbClr val="C00000"/>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2"/>
                </a:solidFill>
                <a:effectLst/>
                <a:latin typeface="Arial" charset="0"/>
              </a:rPr>
              <a:t>Imprecision!</a:t>
            </a:r>
          </a:p>
        </p:txBody>
      </p:sp>
      <p:sp>
        <p:nvSpPr>
          <p:cNvPr id="53" name="TextBox 52">
            <a:extLst>
              <a:ext uri="{FF2B5EF4-FFF2-40B4-BE49-F238E27FC236}">
                <a16:creationId xmlns:a16="http://schemas.microsoft.com/office/drawing/2014/main" id="{7A5188BD-5B5A-5E41-ABB7-EDCF15FD84EA}"/>
              </a:ext>
            </a:extLst>
          </p:cNvPr>
          <p:cNvSpPr txBox="1"/>
          <p:nvPr/>
        </p:nvSpPr>
        <p:spPr>
          <a:xfrm>
            <a:off x="4328735" y="2168942"/>
            <a:ext cx="1463346" cy="646331"/>
          </a:xfrm>
          <a:prstGeom prst="rect">
            <a:avLst/>
          </a:prstGeom>
          <a:noFill/>
          <a:ln w="25400">
            <a:solidFill>
              <a:srgbClr val="C00000"/>
            </a:solidFill>
          </a:ln>
        </p:spPr>
        <p:txBody>
          <a:bodyPr wrap="square" rtlCol="0">
            <a:spAutoFit/>
          </a:bodyPr>
          <a:lstStyle/>
          <a:p>
            <a:pPr algn="ctr"/>
            <a:r>
              <a:rPr lang="en-US" dirty="0">
                <a:solidFill>
                  <a:srgbClr val="C00000"/>
                </a:solidFill>
              </a:rPr>
              <a:t>x=</a:t>
            </a:r>
            <a:r>
              <a:rPr lang="en-US" dirty="0" err="1">
                <a:solidFill>
                  <a:srgbClr val="C00000"/>
                </a:solidFill>
              </a:rPr>
              <a:t>z.f</a:t>
            </a:r>
            <a:br>
              <a:rPr lang="en-US" dirty="0">
                <a:solidFill>
                  <a:srgbClr val="C00000"/>
                </a:solidFill>
              </a:rPr>
            </a:br>
            <a:r>
              <a:rPr lang="en-US" dirty="0">
                <a:solidFill>
                  <a:srgbClr val="C00000"/>
                </a:solidFill>
              </a:rPr>
              <a:t>y=</a:t>
            </a:r>
            <a:r>
              <a:rPr lang="en-US" dirty="0" err="1">
                <a:solidFill>
                  <a:srgbClr val="C00000"/>
                </a:solidFill>
              </a:rPr>
              <a:t>z.f</a:t>
            </a:r>
            <a:endParaRPr lang="en-US" dirty="0">
              <a:solidFill>
                <a:srgbClr val="C00000"/>
              </a:solidFill>
            </a:endParaRPr>
          </a:p>
        </p:txBody>
      </p:sp>
      <p:sp>
        <p:nvSpPr>
          <p:cNvPr id="54" name="Oval 53">
            <a:extLst>
              <a:ext uri="{FF2B5EF4-FFF2-40B4-BE49-F238E27FC236}">
                <a16:creationId xmlns:a16="http://schemas.microsoft.com/office/drawing/2014/main" id="{2394478D-26A8-134C-9522-A6FE35C351C8}"/>
              </a:ext>
            </a:extLst>
          </p:cNvPr>
          <p:cNvSpPr/>
          <p:nvPr/>
        </p:nvSpPr>
        <p:spPr bwMode="auto">
          <a:xfrm>
            <a:off x="6345291" y="218115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x</a:t>
            </a:r>
          </a:p>
        </p:txBody>
      </p:sp>
      <p:sp>
        <p:nvSpPr>
          <p:cNvPr id="55" name="Oval 54">
            <a:extLst>
              <a:ext uri="{FF2B5EF4-FFF2-40B4-BE49-F238E27FC236}">
                <a16:creationId xmlns:a16="http://schemas.microsoft.com/office/drawing/2014/main" id="{22E5ED1A-F683-044D-8094-24C835F8E8E0}"/>
              </a:ext>
            </a:extLst>
          </p:cNvPr>
          <p:cNvSpPr/>
          <p:nvPr/>
        </p:nvSpPr>
        <p:spPr bwMode="auto">
          <a:xfrm>
            <a:off x="7343966" y="218115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z</a:t>
            </a:r>
          </a:p>
        </p:txBody>
      </p:sp>
      <p:cxnSp>
        <p:nvCxnSpPr>
          <p:cNvPr id="56" name="Straight Arrow Connector 55">
            <a:extLst>
              <a:ext uri="{FF2B5EF4-FFF2-40B4-BE49-F238E27FC236}">
                <a16:creationId xmlns:a16="http://schemas.microsoft.com/office/drawing/2014/main" id="{4537E8FB-A8ED-9045-8EDE-739C6AFA3BD6}"/>
              </a:ext>
            </a:extLst>
          </p:cNvPr>
          <p:cNvCxnSpPr>
            <a:cxnSpLocks/>
          </p:cNvCxnSpPr>
          <p:nvPr/>
        </p:nvCxnSpPr>
        <p:spPr bwMode="auto">
          <a:xfrm flipH="1">
            <a:off x="6678349" y="2317272"/>
            <a:ext cx="665617"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03314F98-0D66-664C-89BD-BC6731889715}"/>
                  </a:ext>
                </a:extLst>
              </p:cNvPr>
              <p:cNvSpPr txBox="1"/>
              <p:nvPr/>
            </p:nvSpPr>
            <p:spPr>
              <a:xfrm>
                <a:off x="6760103" y="1993905"/>
                <a:ext cx="444584" cy="551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57" name="TextBox 56">
                <a:extLst>
                  <a:ext uri="{FF2B5EF4-FFF2-40B4-BE49-F238E27FC236}">
                    <a16:creationId xmlns:a16="http://schemas.microsoft.com/office/drawing/2014/main" id="{03314F98-0D66-664C-89BD-BC6731889715}"/>
                  </a:ext>
                </a:extLst>
              </p:cNvPr>
              <p:cNvSpPr txBox="1">
                <a:spLocks noRot="1" noChangeAspect="1" noMove="1" noResize="1" noEditPoints="1" noAdjustHandles="1" noChangeArrowheads="1" noChangeShapeType="1" noTextEdit="1"/>
              </p:cNvSpPr>
              <p:nvPr/>
            </p:nvSpPr>
            <p:spPr>
              <a:xfrm>
                <a:off x="6760103" y="1993905"/>
                <a:ext cx="444584" cy="551498"/>
              </a:xfrm>
              <a:prstGeom prst="rect">
                <a:avLst/>
              </a:prstGeom>
              <a:blipFill>
                <a:blip r:embed="rId11"/>
                <a:stretch>
                  <a:fillRect/>
                </a:stretch>
              </a:blipFill>
            </p:spPr>
            <p:txBody>
              <a:bodyPr/>
              <a:lstStyle/>
              <a:p>
                <a:r>
                  <a:rPr lang="en-US">
                    <a:noFill/>
                  </a:rPr>
                  <a:t> </a:t>
                </a:r>
              </a:p>
            </p:txBody>
          </p:sp>
        </mc:Fallback>
      </mc:AlternateContent>
      <p:sp>
        <p:nvSpPr>
          <p:cNvPr id="58" name="Oval 57">
            <a:extLst>
              <a:ext uri="{FF2B5EF4-FFF2-40B4-BE49-F238E27FC236}">
                <a16:creationId xmlns:a16="http://schemas.microsoft.com/office/drawing/2014/main" id="{18748417-7373-764C-9253-8C49064184F9}"/>
              </a:ext>
            </a:extLst>
          </p:cNvPr>
          <p:cNvSpPr/>
          <p:nvPr/>
        </p:nvSpPr>
        <p:spPr bwMode="auto">
          <a:xfrm>
            <a:off x="8353742" y="218115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y</a:t>
            </a:r>
          </a:p>
        </p:txBody>
      </p:sp>
      <p:cxnSp>
        <p:nvCxnSpPr>
          <p:cNvPr id="60" name="Straight Arrow Connector 59">
            <a:extLst>
              <a:ext uri="{FF2B5EF4-FFF2-40B4-BE49-F238E27FC236}">
                <a16:creationId xmlns:a16="http://schemas.microsoft.com/office/drawing/2014/main" id="{3911FC09-72BE-8341-948A-BF39AE379E1E}"/>
              </a:ext>
            </a:extLst>
          </p:cNvPr>
          <p:cNvCxnSpPr>
            <a:cxnSpLocks/>
          </p:cNvCxnSpPr>
          <p:nvPr/>
        </p:nvCxnSpPr>
        <p:spPr bwMode="auto">
          <a:xfrm>
            <a:off x="7677024" y="2311216"/>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1FC7ABB-2AF3-CA40-A529-BCD65699C77A}"/>
                  </a:ext>
                </a:extLst>
              </p:cNvPr>
              <p:cNvSpPr txBox="1"/>
              <p:nvPr/>
            </p:nvSpPr>
            <p:spPr>
              <a:xfrm>
                <a:off x="7816303" y="2013518"/>
                <a:ext cx="444584" cy="5404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C00000"/>
                              </a:solidFill>
                              <a:latin typeface="Cambria Math" panose="02040503050406030204" pitchFamily="18" charset="0"/>
                            </a:rPr>
                          </m:ctrlPr>
                        </m:sSubPr>
                        <m:e>
                          <m:r>
                            <a:rPr lang="en-US" sz="1400" b="0" i="1" smtClean="0">
                              <a:solidFill>
                                <a:srgbClr val="C00000"/>
                              </a:solidFill>
                              <a:latin typeface="Cambria Math" panose="02040503050406030204" pitchFamily="18" charset="0"/>
                            </a:rPr>
                            <m:t>)</m:t>
                          </m:r>
                        </m:e>
                        <m:sub>
                          <m:r>
                            <a:rPr lang="en-US" sz="1400" b="0" i="1" smtClean="0">
                              <a:solidFill>
                                <a:srgbClr val="C00000"/>
                              </a:solidFill>
                              <a:latin typeface="Cambria Math" panose="02040503050406030204" pitchFamily="18" charset="0"/>
                            </a:rPr>
                            <m:t>𝑓</m:t>
                          </m:r>
                        </m:sub>
                      </m:sSub>
                    </m:oMath>
                  </m:oMathPara>
                </a14:m>
                <a:endParaRPr lang="en-US" sz="1400" b="0" dirty="0">
                  <a:solidFill>
                    <a:srgbClr val="C00000"/>
                  </a:solidFill>
                </a:endParaRPr>
              </a:p>
              <a:p>
                <a:endParaRPr lang="en-US" sz="1400" dirty="0">
                  <a:solidFill>
                    <a:srgbClr val="C00000"/>
                  </a:solidFill>
                </a:endParaRPr>
              </a:p>
            </p:txBody>
          </p:sp>
        </mc:Choice>
        <mc:Fallback xmlns="">
          <p:sp>
            <p:nvSpPr>
              <p:cNvPr id="61" name="TextBox 60">
                <a:extLst>
                  <a:ext uri="{FF2B5EF4-FFF2-40B4-BE49-F238E27FC236}">
                    <a16:creationId xmlns:a16="http://schemas.microsoft.com/office/drawing/2014/main" id="{41FC7ABB-2AF3-CA40-A529-BCD65699C77A}"/>
                  </a:ext>
                </a:extLst>
              </p:cNvPr>
              <p:cNvSpPr txBox="1">
                <a:spLocks noRot="1" noChangeAspect="1" noMove="1" noResize="1" noEditPoints="1" noAdjustHandles="1" noChangeArrowheads="1" noChangeShapeType="1" noTextEdit="1"/>
              </p:cNvSpPr>
              <p:nvPr/>
            </p:nvSpPr>
            <p:spPr>
              <a:xfrm>
                <a:off x="7816303" y="2013518"/>
                <a:ext cx="444584" cy="540469"/>
              </a:xfrm>
              <a:prstGeom prst="rect">
                <a:avLst/>
              </a:prstGeom>
              <a:blipFill>
                <a:blip r:embed="rId12"/>
                <a:stretch>
                  <a:fillRect/>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67C13480-8B75-9044-8EBC-A760B5BE9625}"/>
              </a:ext>
            </a:extLst>
          </p:cNvPr>
          <p:cNvCxnSpPr>
            <a:cxnSpLocks/>
          </p:cNvCxnSpPr>
          <p:nvPr/>
        </p:nvCxnSpPr>
        <p:spPr bwMode="auto">
          <a:xfrm>
            <a:off x="6678349" y="2408112"/>
            <a:ext cx="665617"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553DE5B-429A-D847-A3B1-19B9D0E30EAD}"/>
                  </a:ext>
                </a:extLst>
              </p:cNvPr>
              <p:cNvSpPr txBox="1"/>
              <p:nvPr/>
            </p:nvSpPr>
            <p:spPr>
              <a:xfrm>
                <a:off x="6774740" y="2388457"/>
                <a:ext cx="333058" cy="668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𝑓</m:t>
                          </m:r>
                        </m:sub>
                      </m:sSub>
                    </m:oMath>
                  </m:oMathPara>
                </a14:m>
                <a:endParaRPr lang="en-US" b="0" dirty="0">
                  <a:solidFill>
                    <a:srgbClr val="FFC000"/>
                  </a:solidFill>
                </a:endParaRPr>
              </a:p>
              <a:p>
                <a:endParaRPr lang="en-US" dirty="0">
                  <a:solidFill>
                    <a:srgbClr val="FFC000"/>
                  </a:solidFill>
                </a:endParaRPr>
              </a:p>
            </p:txBody>
          </p:sp>
        </mc:Choice>
        <mc:Fallback xmlns="">
          <p:sp>
            <p:nvSpPr>
              <p:cNvPr id="70" name="TextBox 69">
                <a:extLst>
                  <a:ext uri="{FF2B5EF4-FFF2-40B4-BE49-F238E27FC236}">
                    <a16:creationId xmlns:a16="http://schemas.microsoft.com/office/drawing/2014/main" id="{4553DE5B-429A-D847-A3B1-19B9D0E30EAD}"/>
                  </a:ext>
                </a:extLst>
              </p:cNvPr>
              <p:cNvSpPr txBox="1">
                <a:spLocks noRot="1" noChangeAspect="1" noMove="1" noResize="1" noEditPoints="1" noAdjustHandles="1" noChangeArrowheads="1" noChangeShapeType="1" noTextEdit="1"/>
              </p:cNvSpPr>
              <p:nvPr/>
            </p:nvSpPr>
            <p:spPr>
              <a:xfrm>
                <a:off x="6774740" y="2388457"/>
                <a:ext cx="333058" cy="668581"/>
              </a:xfrm>
              <a:prstGeom prst="rect">
                <a:avLst/>
              </a:prstGeom>
              <a:blipFill>
                <a:blip r:embed="rId13"/>
                <a:stretch>
                  <a:fillRect l="-7407" r="-11111"/>
                </a:stretch>
              </a:blipFill>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6F3B97E8-1516-2A4E-983C-FC047051F975}"/>
              </a:ext>
            </a:extLst>
          </p:cNvPr>
          <p:cNvCxnSpPr>
            <a:cxnSpLocks/>
          </p:cNvCxnSpPr>
          <p:nvPr/>
        </p:nvCxnSpPr>
        <p:spPr bwMode="auto">
          <a:xfrm flipH="1">
            <a:off x="7664912" y="2396000"/>
            <a:ext cx="676718"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23F9D3E-A319-0D44-AF6B-918DE55A060E}"/>
                  </a:ext>
                </a:extLst>
              </p:cNvPr>
              <p:cNvSpPr txBox="1"/>
              <p:nvPr/>
            </p:nvSpPr>
            <p:spPr>
              <a:xfrm>
                <a:off x="7831441" y="2388457"/>
                <a:ext cx="333058" cy="668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𝑓</m:t>
                          </m:r>
                        </m:sub>
                      </m:sSub>
                    </m:oMath>
                  </m:oMathPara>
                </a14:m>
                <a:endParaRPr lang="en-US" b="0" dirty="0">
                  <a:solidFill>
                    <a:srgbClr val="FFC000"/>
                  </a:solidFill>
                </a:endParaRPr>
              </a:p>
              <a:p>
                <a:endParaRPr lang="en-US" dirty="0">
                  <a:solidFill>
                    <a:srgbClr val="FFC000"/>
                  </a:solidFill>
                </a:endParaRPr>
              </a:p>
            </p:txBody>
          </p:sp>
        </mc:Choice>
        <mc:Fallback xmlns="">
          <p:sp>
            <p:nvSpPr>
              <p:cNvPr id="74" name="TextBox 73">
                <a:extLst>
                  <a:ext uri="{FF2B5EF4-FFF2-40B4-BE49-F238E27FC236}">
                    <a16:creationId xmlns:a16="http://schemas.microsoft.com/office/drawing/2014/main" id="{623F9D3E-A319-0D44-AF6B-918DE55A060E}"/>
                  </a:ext>
                </a:extLst>
              </p:cNvPr>
              <p:cNvSpPr txBox="1">
                <a:spLocks noRot="1" noChangeAspect="1" noMove="1" noResize="1" noEditPoints="1" noAdjustHandles="1" noChangeArrowheads="1" noChangeShapeType="1" noTextEdit="1"/>
              </p:cNvSpPr>
              <p:nvPr/>
            </p:nvSpPr>
            <p:spPr>
              <a:xfrm>
                <a:off x="7831441" y="2388457"/>
                <a:ext cx="333058" cy="668581"/>
              </a:xfrm>
              <a:prstGeom prst="rect">
                <a:avLst/>
              </a:prstGeom>
              <a:blipFill>
                <a:blip r:embed="rId14"/>
                <a:stretch>
                  <a:fillRect l="-7407" r="-11111"/>
                </a:stretch>
              </a:blipFill>
            </p:spPr>
            <p:txBody>
              <a:bodyPr/>
              <a:lstStyle/>
              <a:p>
                <a:r>
                  <a:rPr lang="en-US">
                    <a:noFill/>
                  </a:rPr>
                  <a:t> </a:t>
                </a:r>
              </a:p>
            </p:txBody>
          </p:sp>
        </mc:Fallback>
      </mc:AlternateContent>
    </p:spTree>
    <p:extLst>
      <p:ext uri="{BB962C8B-B14F-4D97-AF65-F5344CB8AC3E}">
        <p14:creationId xmlns:p14="http://schemas.microsoft.com/office/powerpoint/2010/main" val="40588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9" grpId="0" animBg="1"/>
      <p:bldP spid="64" grpId="0" animBg="1"/>
      <p:bldP spid="65" grpId="0" animBg="1"/>
      <p:bldP spid="67" grpId="0"/>
      <p:bldP spid="68" grpId="0" animBg="1"/>
      <p:bldP spid="76" grpId="0" animBg="1"/>
      <p:bldP spid="77" grpId="0" animBg="1"/>
      <p:bldP spid="79" grpId="0"/>
      <p:bldP spid="17" grpId="0" animBg="1"/>
      <p:bldP spid="53" grpId="0" animBg="1"/>
      <p:bldP spid="54" grpId="0" animBg="1"/>
      <p:bldP spid="55" grpId="0" animBg="1"/>
      <p:bldP spid="57" grpId="0"/>
      <p:bldP spid="58" grpId="0" animBg="1"/>
      <p:bldP spid="61" grpId="0"/>
      <p:bldP spid="70"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4266-743F-874D-AC4E-0250A330DF02}"/>
              </a:ext>
            </a:extLst>
          </p:cNvPr>
          <p:cNvSpPr>
            <a:spLocks noGrp="1"/>
          </p:cNvSpPr>
          <p:nvPr>
            <p:ph type="title"/>
          </p:nvPr>
        </p:nvSpPr>
        <p:spPr/>
        <p:txBody>
          <a:bodyPr/>
          <a:lstStyle/>
          <a:p>
            <a:r>
              <a:rPr lang="en-US" dirty="0"/>
              <a:t>Why </a:t>
            </a:r>
            <a:r>
              <a:rPr lang="en-US" dirty="0" err="1"/>
              <a:t>bidirectedness</a:t>
            </a:r>
            <a:r>
              <a:rPr lang="en-US" dirty="0"/>
              <a:t>?</a:t>
            </a:r>
          </a:p>
        </p:txBody>
      </p:sp>
      <p:sp>
        <p:nvSpPr>
          <p:cNvPr id="3" name="Content Placeholder 2">
            <a:extLst>
              <a:ext uri="{FF2B5EF4-FFF2-40B4-BE49-F238E27FC236}">
                <a16:creationId xmlns:a16="http://schemas.microsoft.com/office/drawing/2014/main" id="{117F1EBB-C45A-3640-A5CB-F2CDEDCCAEF2}"/>
              </a:ext>
            </a:extLst>
          </p:cNvPr>
          <p:cNvSpPr>
            <a:spLocks noGrp="1"/>
          </p:cNvSpPr>
          <p:nvPr>
            <p:ph idx="1"/>
          </p:nvPr>
        </p:nvSpPr>
        <p:spPr>
          <a:xfrm>
            <a:off x="408755" y="937624"/>
            <a:ext cx="8229600" cy="4830763"/>
          </a:xfrm>
        </p:spPr>
        <p:txBody>
          <a:bodyPr/>
          <a:lstStyle/>
          <a:p>
            <a:r>
              <a:rPr lang="en-US" dirty="0"/>
              <a:t>Algorithm-level over-approximation</a:t>
            </a:r>
          </a:p>
        </p:txBody>
      </p:sp>
      <p:sp>
        <p:nvSpPr>
          <p:cNvPr id="4" name="Slide Number Placeholder 3">
            <a:extLst>
              <a:ext uri="{FF2B5EF4-FFF2-40B4-BE49-F238E27FC236}">
                <a16:creationId xmlns:a16="http://schemas.microsoft.com/office/drawing/2014/main" id="{5E27D15A-FC11-CB4A-BB43-A95992901A51}"/>
              </a:ext>
            </a:extLst>
          </p:cNvPr>
          <p:cNvSpPr>
            <a:spLocks noGrp="1"/>
          </p:cNvSpPr>
          <p:nvPr>
            <p:ph type="sldNum" sz="quarter" idx="12"/>
          </p:nvPr>
        </p:nvSpPr>
        <p:spPr/>
        <p:txBody>
          <a:bodyPr/>
          <a:lstStyle/>
          <a:p>
            <a:fld id="{60AD1266-7CE3-2146-B859-359ABF1E0203}" type="slidenum">
              <a:rPr lang="en-US" smtClean="0"/>
              <a:t>12</a:t>
            </a:fld>
            <a:endParaRPr lang="en-US"/>
          </a:p>
        </p:txBody>
      </p:sp>
      <p:grpSp>
        <p:nvGrpSpPr>
          <p:cNvPr id="5" name="Group 4">
            <a:extLst>
              <a:ext uri="{FF2B5EF4-FFF2-40B4-BE49-F238E27FC236}">
                <a16:creationId xmlns:a16="http://schemas.microsoft.com/office/drawing/2014/main" id="{16E01F64-9A98-5A44-B388-5CA6405F0D46}"/>
              </a:ext>
            </a:extLst>
          </p:cNvPr>
          <p:cNvGrpSpPr/>
          <p:nvPr/>
        </p:nvGrpSpPr>
        <p:grpSpPr>
          <a:xfrm>
            <a:off x="1033495" y="2764473"/>
            <a:ext cx="2341509" cy="665944"/>
            <a:chOff x="1033495" y="2764473"/>
            <a:chExt cx="2341509" cy="665944"/>
          </a:xfrm>
        </p:grpSpPr>
        <p:sp>
          <p:nvSpPr>
            <p:cNvPr id="7" name="Oval 6">
              <a:extLst>
                <a:ext uri="{FF2B5EF4-FFF2-40B4-BE49-F238E27FC236}">
                  <a16:creationId xmlns:a16="http://schemas.microsoft.com/office/drawing/2014/main" id="{E51BCBA8-5954-E24A-A025-6769B702C570}"/>
                </a:ext>
              </a:extLst>
            </p:cNvPr>
            <p:cNvSpPr/>
            <p:nvPr/>
          </p:nvSpPr>
          <p:spPr bwMode="auto">
            <a:xfrm>
              <a:off x="1033495" y="3065906"/>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8" name="Oval 7">
              <a:extLst>
                <a:ext uri="{FF2B5EF4-FFF2-40B4-BE49-F238E27FC236}">
                  <a16:creationId xmlns:a16="http://schemas.microsoft.com/office/drawing/2014/main" id="{41DB4382-2C2F-6441-818B-72F0B6E4F763}"/>
                </a:ext>
              </a:extLst>
            </p:cNvPr>
            <p:cNvSpPr/>
            <p:nvPr/>
          </p:nvSpPr>
          <p:spPr bwMode="auto">
            <a:xfrm>
              <a:off x="2032170" y="3065906"/>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9" name="Straight Arrow Connector 8">
              <a:extLst>
                <a:ext uri="{FF2B5EF4-FFF2-40B4-BE49-F238E27FC236}">
                  <a16:creationId xmlns:a16="http://schemas.microsoft.com/office/drawing/2014/main" id="{FD3F2BA3-6AA4-B440-8378-86558581388E}"/>
                </a:ext>
              </a:extLst>
            </p:cNvPr>
            <p:cNvCxnSpPr>
              <a:cxnSpLocks/>
              <a:stCxn id="7" idx="6"/>
            </p:cNvCxnSpPr>
            <p:nvPr/>
          </p:nvCxnSpPr>
          <p:spPr bwMode="auto">
            <a:xfrm>
              <a:off x="1366553" y="3238355"/>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79E81F-2E0B-9A48-8F67-BA57014CCE19}"/>
                    </a:ext>
                  </a:extLst>
                </p:cNvPr>
                <p:cNvSpPr txBox="1"/>
                <p:nvPr/>
              </p:nvSpPr>
              <p:spPr>
                <a:xfrm>
                  <a:off x="1448307" y="2764473"/>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10" name="TextBox 9">
                  <a:extLst>
                    <a:ext uri="{FF2B5EF4-FFF2-40B4-BE49-F238E27FC236}">
                      <a16:creationId xmlns:a16="http://schemas.microsoft.com/office/drawing/2014/main" id="{B279E81F-2E0B-9A48-8F67-BA57014CCE19}"/>
                    </a:ext>
                  </a:extLst>
                </p:cNvPr>
                <p:cNvSpPr txBox="1">
                  <a:spLocks noRot="1" noChangeAspect="1" noMove="1" noResize="1" noEditPoints="1" noAdjustHandles="1" noChangeArrowheads="1" noChangeShapeType="1" noTextEdit="1"/>
                </p:cNvSpPr>
                <p:nvPr/>
              </p:nvSpPr>
              <p:spPr>
                <a:xfrm>
                  <a:off x="1448307" y="2764473"/>
                  <a:ext cx="444584" cy="646331"/>
                </a:xfrm>
                <a:prstGeom prst="rect">
                  <a:avLst/>
                </a:prstGeom>
                <a:blipFill>
                  <a:blip r:embed="rId2"/>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31EAB783-B013-9140-8CD4-F829BCEF51FA}"/>
                </a:ext>
              </a:extLst>
            </p:cNvPr>
            <p:cNvSpPr/>
            <p:nvPr/>
          </p:nvSpPr>
          <p:spPr bwMode="auto">
            <a:xfrm>
              <a:off x="3041946" y="3065906"/>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C</a:t>
              </a:r>
            </a:p>
          </p:txBody>
        </p:sp>
        <p:cxnSp>
          <p:nvCxnSpPr>
            <p:cNvPr id="13" name="Straight Arrow Connector 12">
              <a:extLst>
                <a:ext uri="{FF2B5EF4-FFF2-40B4-BE49-F238E27FC236}">
                  <a16:creationId xmlns:a16="http://schemas.microsoft.com/office/drawing/2014/main" id="{35DB09C7-7524-D74C-B8AF-D4AFFBCB4050}"/>
                </a:ext>
              </a:extLst>
            </p:cNvPr>
            <p:cNvCxnSpPr>
              <a:cxnSpLocks/>
            </p:cNvCxnSpPr>
            <p:nvPr/>
          </p:nvCxnSpPr>
          <p:spPr bwMode="auto">
            <a:xfrm>
              <a:off x="2365228" y="3238355"/>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BFBD87C-9807-D14B-A84E-9BCACF370BAD}"/>
                    </a:ext>
                  </a:extLst>
                </p:cNvPr>
                <p:cNvSpPr txBox="1"/>
                <p:nvPr/>
              </p:nvSpPr>
              <p:spPr>
                <a:xfrm>
                  <a:off x="2504507" y="2784086"/>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14" name="TextBox 13">
                  <a:extLst>
                    <a:ext uri="{FF2B5EF4-FFF2-40B4-BE49-F238E27FC236}">
                      <a16:creationId xmlns:a16="http://schemas.microsoft.com/office/drawing/2014/main" id="{EBFBD87C-9807-D14B-A84E-9BCACF370BAD}"/>
                    </a:ext>
                  </a:extLst>
                </p:cNvPr>
                <p:cNvSpPr txBox="1">
                  <a:spLocks noRot="1" noChangeAspect="1" noMove="1" noResize="1" noEditPoints="1" noAdjustHandles="1" noChangeArrowheads="1" noChangeShapeType="1" noTextEdit="1"/>
                </p:cNvSpPr>
                <p:nvPr/>
              </p:nvSpPr>
              <p:spPr>
                <a:xfrm>
                  <a:off x="2504507" y="2784086"/>
                  <a:ext cx="444584" cy="646331"/>
                </a:xfrm>
                <a:prstGeom prst="rect">
                  <a:avLst/>
                </a:prstGeom>
                <a:blipFill>
                  <a:blip r:embed="rId3"/>
                  <a:stretch>
                    <a:fillRect/>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CB5E9470-A438-6B47-AF46-3AB531844888}"/>
              </a:ext>
            </a:extLst>
          </p:cNvPr>
          <p:cNvGrpSpPr/>
          <p:nvPr/>
        </p:nvGrpSpPr>
        <p:grpSpPr>
          <a:xfrm>
            <a:off x="5482364" y="2706490"/>
            <a:ext cx="2436380" cy="1295265"/>
            <a:chOff x="5482364" y="2706490"/>
            <a:chExt cx="2436380" cy="1295265"/>
          </a:xfrm>
        </p:grpSpPr>
        <p:sp>
          <p:nvSpPr>
            <p:cNvPr id="19" name="Oval 18">
              <a:extLst>
                <a:ext uri="{FF2B5EF4-FFF2-40B4-BE49-F238E27FC236}">
                  <a16:creationId xmlns:a16="http://schemas.microsoft.com/office/drawing/2014/main" id="{65E327B5-0E39-B543-A37B-55BE48234661}"/>
                </a:ext>
              </a:extLst>
            </p:cNvPr>
            <p:cNvSpPr/>
            <p:nvPr/>
          </p:nvSpPr>
          <p:spPr bwMode="auto">
            <a:xfrm>
              <a:off x="5482364" y="3032260"/>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20" name="Oval 19">
              <a:extLst>
                <a:ext uri="{FF2B5EF4-FFF2-40B4-BE49-F238E27FC236}">
                  <a16:creationId xmlns:a16="http://schemas.microsoft.com/office/drawing/2014/main" id="{5E03241C-2C95-E54B-B1FF-3ECC24072A48}"/>
                </a:ext>
              </a:extLst>
            </p:cNvPr>
            <p:cNvSpPr/>
            <p:nvPr/>
          </p:nvSpPr>
          <p:spPr bwMode="auto">
            <a:xfrm>
              <a:off x="6536043" y="3052713"/>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21" name="Straight Arrow Connector 20">
              <a:extLst>
                <a:ext uri="{FF2B5EF4-FFF2-40B4-BE49-F238E27FC236}">
                  <a16:creationId xmlns:a16="http://schemas.microsoft.com/office/drawing/2014/main" id="{2CD3FA6D-A33A-7A47-8368-B3E454C30571}"/>
                </a:ext>
              </a:extLst>
            </p:cNvPr>
            <p:cNvCxnSpPr>
              <a:cxnSpLocks/>
            </p:cNvCxnSpPr>
            <p:nvPr/>
          </p:nvCxnSpPr>
          <p:spPr bwMode="auto">
            <a:xfrm>
              <a:off x="5815422" y="3168784"/>
              <a:ext cx="714565" cy="8136"/>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9595FA-E0DA-204E-BA30-BE5082DEAD47}"/>
                    </a:ext>
                  </a:extLst>
                </p:cNvPr>
                <p:cNvSpPr txBox="1"/>
                <p:nvPr/>
              </p:nvSpPr>
              <p:spPr>
                <a:xfrm>
                  <a:off x="6001634" y="2706490"/>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22" name="TextBox 21">
                  <a:extLst>
                    <a:ext uri="{FF2B5EF4-FFF2-40B4-BE49-F238E27FC236}">
                      <a16:creationId xmlns:a16="http://schemas.microsoft.com/office/drawing/2014/main" id="{749595FA-E0DA-204E-BA30-BE5082DEAD47}"/>
                    </a:ext>
                  </a:extLst>
                </p:cNvPr>
                <p:cNvSpPr txBox="1">
                  <a:spLocks noRot="1" noChangeAspect="1" noMove="1" noResize="1" noEditPoints="1" noAdjustHandles="1" noChangeArrowheads="1" noChangeShapeType="1" noTextEdit="1"/>
                </p:cNvSpPr>
                <p:nvPr/>
              </p:nvSpPr>
              <p:spPr>
                <a:xfrm>
                  <a:off x="6001634" y="2706490"/>
                  <a:ext cx="444584" cy="646331"/>
                </a:xfrm>
                <a:prstGeom prst="rect">
                  <a:avLst/>
                </a:prstGeom>
                <a:blipFill>
                  <a:blip r:embed="rId4"/>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A22103DD-884B-4A44-86C9-6EA067E529A3}"/>
                </a:ext>
              </a:extLst>
            </p:cNvPr>
            <p:cNvSpPr/>
            <p:nvPr/>
          </p:nvSpPr>
          <p:spPr bwMode="auto">
            <a:xfrm>
              <a:off x="7585686" y="303225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C</a:t>
              </a:r>
            </a:p>
          </p:txBody>
        </p:sp>
        <p:cxnSp>
          <p:nvCxnSpPr>
            <p:cNvPr id="25" name="Straight Arrow Connector 24">
              <a:extLst>
                <a:ext uri="{FF2B5EF4-FFF2-40B4-BE49-F238E27FC236}">
                  <a16:creationId xmlns:a16="http://schemas.microsoft.com/office/drawing/2014/main" id="{8EDFF60A-F44A-9E44-B39C-CB764031E1F8}"/>
                </a:ext>
              </a:extLst>
            </p:cNvPr>
            <p:cNvCxnSpPr>
              <a:cxnSpLocks/>
            </p:cNvCxnSpPr>
            <p:nvPr/>
          </p:nvCxnSpPr>
          <p:spPr bwMode="auto">
            <a:xfrm>
              <a:off x="6869101" y="3176920"/>
              <a:ext cx="72062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24BC8A0-BBDC-6748-8DBD-1685D668FE56}"/>
                    </a:ext>
                  </a:extLst>
                </p:cNvPr>
                <p:cNvSpPr txBox="1"/>
                <p:nvPr/>
              </p:nvSpPr>
              <p:spPr>
                <a:xfrm>
                  <a:off x="7048751" y="2709093"/>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1</m:t>
                            </m:r>
                          </m:sub>
                        </m:sSub>
                      </m:oMath>
                    </m:oMathPara>
                  </a14:m>
                  <a:endParaRPr lang="en-US" b="0" dirty="0">
                    <a:solidFill>
                      <a:srgbClr val="C00000"/>
                    </a:solidFill>
                  </a:endParaRPr>
                </a:p>
                <a:p>
                  <a:endParaRPr lang="en-US" dirty="0">
                    <a:solidFill>
                      <a:srgbClr val="C00000"/>
                    </a:solidFill>
                  </a:endParaRPr>
                </a:p>
              </p:txBody>
            </p:sp>
          </mc:Choice>
          <mc:Fallback xmlns="">
            <p:sp>
              <p:nvSpPr>
                <p:cNvPr id="26" name="TextBox 25">
                  <a:extLst>
                    <a:ext uri="{FF2B5EF4-FFF2-40B4-BE49-F238E27FC236}">
                      <a16:creationId xmlns:a16="http://schemas.microsoft.com/office/drawing/2014/main" id="{324BC8A0-BBDC-6748-8DBD-1685D668FE56}"/>
                    </a:ext>
                  </a:extLst>
                </p:cNvPr>
                <p:cNvSpPr txBox="1">
                  <a:spLocks noRot="1" noChangeAspect="1" noMove="1" noResize="1" noEditPoints="1" noAdjustHandles="1" noChangeArrowheads="1" noChangeShapeType="1" noTextEdit="1"/>
                </p:cNvSpPr>
                <p:nvPr/>
              </p:nvSpPr>
              <p:spPr>
                <a:xfrm>
                  <a:off x="7048751" y="2709093"/>
                  <a:ext cx="444584" cy="646331"/>
                </a:xfrm>
                <a:prstGeom prst="rect">
                  <a:avLst/>
                </a:prstGeom>
                <a:blipFill>
                  <a:blip r:embed="rId5"/>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9F7B0C4-D0BE-C344-9AE6-6DD5D11361FD}"/>
                </a:ext>
              </a:extLst>
            </p:cNvPr>
            <p:cNvCxnSpPr>
              <a:cxnSpLocks/>
            </p:cNvCxnSpPr>
            <p:nvPr/>
          </p:nvCxnSpPr>
          <p:spPr bwMode="auto">
            <a:xfrm flipH="1">
              <a:off x="5803310" y="3253157"/>
              <a:ext cx="726678"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5FEC34-55E1-F34F-8F49-DA32D74FEE59}"/>
                    </a:ext>
                  </a:extLst>
                </p:cNvPr>
                <p:cNvSpPr txBox="1"/>
                <p:nvPr/>
              </p:nvSpPr>
              <p:spPr>
                <a:xfrm>
                  <a:off x="6074301" y="3353956"/>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28" name="TextBox 27">
                  <a:extLst>
                    <a:ext uri="{FF2B5EF4-FFF2-40B4-BE49-F238E27FC236}">
                      <a16:creationId xmlns:a16="http://schemas.microsoft.com/office/drawing/2014/main" id="{105FEC34-55E1-F34F-8F49-DA32D74FEE59}"/>
                    </a:ext>
                  </a:extLst>
                </p:cNvPr>
                <p:cNvSpPr txBox="1">
                  <a:spLocks noRot="1" noChangeAspect="1" noMove="1" noResize="1" noEditPoints="1" noAdjustHandles="1" noChangeArrowheads="1" noChangeShapeType="1" noTextEdit="1"/>
                </p:cNvSpPr>
                <p:nvPr/>
              </p:nvSpPr>
              <p:spPr>
                <a:xfrm>
                  <a:off x="6074301" y="3353956"/>
                  <a:ext cx="444584" cy="646331"/>
                </a:xfrm>
                <a:prstGeom prst="rect">
                  <a:avLst/>
                </a:prstGeom>
                <a:blipFill>
                  <a:blip r:embed="rId6"/>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B1EE835B-962D-724F-B679-DF3101E485CA}"/>
                </a:ext>
              </a:extLst>
            </p:cNvPr>
            <p:cNvCxnSpPr>
              <a:cxnSpLocks/>
            </p:cNvCxnSpPr>
            <p:nvPr/>
          </p:nvCxnSpPr>
          <p:spPr bwMode="auto">
            <a:xfrm flipH="1">
              <a:off x="6869101" y="3253157"/>
              <a:ext cx="720621"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0108E82-5215-4E40-B04E-852F70B23254}"/>
                    </a:ext>
                  </a:extLst>
                </p:cNvPr>
                <p:cNvSpPr txBox="1"/>
                <p:nvPr/>
              </p:nvSpPr>
              <p:spPr>
                <a:xfrm>
                  <a:off x="6995767" y="3355424"/>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30" name="TextBox 29">
                  <a:extLst>
                    <a:ext uri="{FF2B5EF4-FFF2-40B4-BE49-F238E27FC236}">
                      <a16:creationId xmlns:a16="http://schemas.microsoft.com/office/drawing/2014/main" id="{60108E82-5215-4E40-B04E-852F70B23254}"/>
                    </a:ext>
                  </a:extLst>
                </p:cNvPr>
                <p:cNvSpPr txBox="1">
                  <a:spLocks noRot="1" noChangeAspect="1" noMove="1" noResize="1" noEditPoints="1" noAdjustHandles="1" noChangeArrowheads="1" noChangeShapeType="1" noTextEdit="1"/>
                </p:cNvSpPr>
                <p:nvPr/>
              </p:nvSpPr>
              <p:spPr>
                <a:xfrm>
                  <a:off x="6995767" y="3355424"/>
                  <a:ext cx="444584" cy="646331"/>
                </a:xfrm>
                <a:prstGeom prst="rect">
                  <a:avLst/>
                </a:prstGeom>
                <a:blipFill>
                  <a:blip r:embed="rId7"/>
                  <a:stretch>
                    <a:fillRect/>
                  </a:stretch>
                </a:blipFill>
              </p:spPr>
              <p:txBody>
                <a:bodyPr/>
                <a:lstStyle/>
                <a:p>
                  <a:r>
                    <a:rPr lang="en-US">
                      <a:noFill/>
                    </a:rPr>
                    <a:t> </a:t>
                  </a:r>
                </a:p>
              </p:txBody>
            </p:sp>
          </mc:Fallback>
        </mc:AlternateContent>
      </p:grpSp>
      <p:sp>
        <p:nvSpPr>
          <p:cNvPr id="37" name="Right Arrow 36">
            <a:extLst>
              <a:ext uri="{FF2B5EF4-FFF2-40B4-BE49-F238E27FC236}">
                <a16:creationId xmlns:a16="http://schemas.microsoft.com/office/drawing/2014/main" id="{E7E70F37-1823-B14B-8E88-5F0790462B4F}"/>
              </a:ext>
            </a:extLst>
          </p:cNvPr>
          <p:cNvSpPr/>
          <p:nvPr/>
        </p:nvSpPr>
        <p:spPr bwMode="auto">
          <a:xfrm>
            <a:off x="3919003" y="3052713"/>
            <a:ext cx="1102124" cy="290670"/>
          </a:xfrm>
          <a:prstGeom prst="rightArrow">
            <a:avLst/>
          </a:prstGeom>
          <a:solidFill>
            <a:schemeClr val="accent6">
              <a:lumMod val="40000"/>
              <a:lumOff val="60000"/>
            </a:scheme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38" name="TextBox 37">
            <a:extLst>
              <a:ext uri="{FF2B5EF4-FFF2-40B4-BE49-F238E27FC236}">
                <a16:creationId xmlns:a16="http://schemas.microsoft.com/office/drawing/2014/main" id="{47E66E65-5E45-6A4C-94D1-07ED11AC19CE}"/>
              </a:ext>
            </a:extLst>
          </p:cNvPr>
          <p:cNvSpPr txBox="1"/>
          <p:nvPr/>
        </p:nvSpPr>
        <p:spPr>
          <a:xfrm>
            <a:off x="4015492" y="2718306"/>
            <a:ext cx="864339" cy="369332"/>
          </a:xfrm>
          <a:prstGeom prst="rect">
            <a:avLst/>
          </a:prstGeom>
          <a:noFill/>
        </p:spPr>
        <p:txBody>
          <a:bodyPr wrap="none" rtlCol="0">
            <a:spAutoFit/>
          </a:bodyPr>
          <a:lstStyle/>
          <a:p>
            <a:r>
              <a:rPr lang="en-US" dirty="0"/>
              <a:t>Imply?</a:t>
            </a:r>
          </a:p>
        </p:txBody>
      </p:sp>
      <p:grpSp>
        <p:nvGrpSpPr>
          <p:cNvPr id="11" name="Group 10">
            <a:extLst>
              <a:ext uri="{FF2B5EF4-FFF2-40B4-BE49-F238E27FC236}">
                <a16:creationId xmlns:a16="http://schemas.microsoft.com/office/drawing/2014/main" id="{82FC4818-C80F-8D4F-903C-7A9C2899C592}"/>
              </a:ext>
            </a:extLst>
          </p:cNvPr>
          <p:cNvGrpSpPr/>
          <p:nvPr/>
        </p:nvGrpSpPr>
        <p:grpSpPr>
          <a:xfrm>
            <a:off x="1033495" y="4089377"/>
            <a:ext cx="2341509" cy="344898"/>
            <a:chOff x="1033495" y="4089377"/>
            <a:chExt cx="2341509" cy="344898"/>
          </a:xfrm>
        </p:grpSpPr>
        <p:sp>
          <p:nvSpPr>
            <p:cNvPr id="39" name="Oval 38">
              <a:extLst>
                <a:ext uri="{FF2B5EF4-FFF2-40B4-BE49-F238E27FC236}">
                  <a16:creationId xmlns:a16="http://schemas.microsoft.com/office/drawing/2014/main" id="{93E6A709-F1D7-A24B-A933-63F804B98538}"/>
                </a:ext>
              </a:extLst>
            </p:cNvPr>
            <p:cNvSpPr/>
            <p:nvPr/>
          </p:nvSpPr>
          <p:spPr bwMode="auto">
            <a:xfrm>
              <a:off x="1033495" y="408937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40" name="Oval 39">
              <a:extLst>
                <a:ext uri="{FF2B5EF4-FFF2-40B4-BE49-F238E27FC236}">
                  <a16:creationId xmlns:a16="http://schemas.microsoft.com/office/drawing/2014/main" id="{06B0789D-5820-604F-AA60-3E5F219F4C82}"/>
                </a:ext>
              </a:extLst>
            </p:cNvPr>
            <p:cNvSpPr/>
            <p:nvPr/>
          </p:nvSpPr>
          <p:spPr bwMode="auto">
            <a:xfrm>
              <a:off x="2032170" y="408937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41" name="Straight Arrow Connector 40">
              <a:extLst>
                <a:ext uri="{FF2B5EF4-FFF2-40B4-BE49-F238E27FC236}">
                  <a16:creationId xmlns:a16="http://schemas.microsoft.com/office/drawing/2014/main" id="{3E4F9E17-E284-6440-A991-84BCEE2DB2F8}"/>
                </a:ext>
              </a:extLst>
            </p:cNvPr>
            <p:cNvCxnSpPr>
              <a:cxnSpLocks/>
              <a:stCxn id="39" idx="6"/>
            </p:cNvCxnSpPr>
            <p:nvPr/>
          </p:nvCxnSpPr>
          <p:spPr bwMode="auto">
            <a:xfrm>
              <a:off x="1366553" y="4261826"/>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43" name="Oval 42">
              <a:extLst>
                <a:ext uri="{FF2B5EF4-FFF2-40B4-BE49-F238E27FC236}">
                  <a16:creationId xmlns:a16="http://schemas.microsoft.com/office/drawing/2014/main" id="{FC7C58A7-336E-C444-B60B-DD94585B2412}"/>
                </a:ext>
              </a:extLst>
            </p:cNvPr>
            <p:cNvSpPr/>
            <p:nvPr/>
          </p:nvSpPr>
          <p:spPr bwMode="auto">
            <a:xfrm>
              <a:off x="3041946" y="408937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C</a:t>
              </a:r>
            </a:p>
          </p:txBody>
        </p:sp>
        <p:cxnSp>
          <p:nvCxnSpPr>
            <p:cNvPr id="44" name="Straight Arrow Connector 43">
              <a:extLst>
                <a:ext uri="{FF2B5EF4-FFF2-40B4-BE49-F238E27FC236}">
                  <a16:creationId xmlns:a16="http://schemas.microsoft.com/office/drawing/2014/main" id="{19FAE4BD-7E0B-2448-A27E-98DDBEF2CDB3}"/>
                </a:ext>
              </a:extLst>
            </p:cNvPr>
            <p:cNvCxnSpPr>
              <a:cxnSpLocks/>
              <a:endCxn id="43" idx="2"/>
            </p:cNvCxnSpPr>
            <p:nvPr/>
          </p:nvCxnSpPr>
          <p:spPr bwMode="auto">
            <a:xfrm>
              <a:off x="2365228" y="4261826"/>
              <a:ext cx="676718"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grpSp>
      <p:sp>
        <p:nvSpPr>
          <p:cNvPr id="56" name="Right Arrow 55">
            <a:extLst>
              <a:ext uri="{FF2B5EF4-FFF2-40B4-BE49-F238E27FC236}">
                <a16:creationId xmlns:a16="http://schemas.microsoft.com/office/drawing/2014/main" id="{21E36D07-3BF2-AB4A-928F-A0C507411F5D}"/>
              </a:ext>
            </a:extLst>
          </p:cNvPr>
          <p:cNvSpPr/>
          <p:nvPr/>
        </p:nvSpPr>
        <p:spPr bwMode="auto">
          <a:xfrm rot="10800000">
            <a:off x="3919504" y="4135108"/>
            <a:ext cx="1102124" cy="290670"/>
          </a:xfrm>
          <a:prstGeom prst="rightArrow">
            <a:avLst/>
          </a:prstGeom>
          <a:solidFill>
            <a:schemeClr val="accent6">
              <a:lumMod val="40000"/>
              <a:lumOff val="60000"/>
            </a:scheme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57" name="TextBox 56">
            <a:extLst>
              <a:ext uri="{FF2B5EF4-FFF2-40B4-BE49-F238E27FC236}">
                <a16:creationId xmlns:a16="http://schemas.microsoft.com/office/drawing/2014/main" id="{B68708AB-41C1-BF45-8EDB-2269FBB8EF63}"/>
              </a:ext>
            </a:extLst>
          </p:cNvPr>
          <p:cNvSpPr txBox="1"/>
          <p:nvPr/>
        </p:nvSpPr>
        <p:spPr>
          <a:xfrm>
            <a:off x="4015993" y="3800701"/>
            <a:ext cx="864339" cy="369332"/>
          </a:xfrm>
          <a:prstGeom prst="rect">
            <a:avLst/>
          </a:prstGeom>
          <a:noFill/>
        </p:spPr>
        <p:txBody>
          <a:bodyPr wrap="none" rtlCol="0">
            <a:spAutoFit/>
          </a:bodyPr>
          <a:lstStyle/>
          <a:p>
            <a:r>
              <a:rPr lang="en-US" dirty="0"/>
              <a:t>Imply?</a:t>
            </a:r>
          </a:p>
        </p:txBody>
      </p:sp>
      <p:grpSp>
        <p:nvGrpSpPr>
          <p:cNvPr id="16" name="Group 15">
            <a:extLst>
              <a:ext uri="{FF2B5EF4-FFF2-40B4-BE49-F238E27FC236}">
                <a16:creationId xmlns:a16="http://schemas.microsoft.com/office/drawing/2014/main" id="{D40CFF02-B482-DE4F-AD5E-12C311937BE8}"/>
              </a:ext>
            </a:extLst>
          </p:cNvPr>
          <p:cNvGrpSpPr/>
          <p:nvPr/>
        </p:nvGrpSpPr>
        <p:grpSpPr>
          <a:xfrm>
            <a:off x="5575317" y="3809338"/>
            <a:ext cx="2436380" cy="1238346"/>
            <a:chOff x="5575317" y="3809338"/>
            <a:chExt cx="2436380" cy="1238346"/>
          </a:xfrm>
        </p:grpSpPr>
        <p:sp>
          <p:nvSpPr>
            <p:cNvPr id="46" name="Oval 45">
              <a:extLst>
                <a:ext uri="{FF2B5EF4-FFF2-40B4-BE49-F238E27FC236}">
                  <a16:creationId xmlns:a16="http://schemas.microsoft.com/office/drawing/2014/main" id="{99D5139C-C942-5649-A325-F6A6689364C2}"/>
                </a:ext>
              </a:extLst>
            </p:cNvPr>
            <p:cNvSpPr/>
            <p:nvPr/>
          </p:nvSpPr>
          <p:spPr bwMode="auto">
            <a:xfrm>
              <a:off x="5575317" y="4135108"/>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47" name="Oval 46">
              <a:extLst>
                <a:ext uri="{FF2B5EF4-FFF2-40B4-BE49-F238E27FC236}">
                  <a16:creationId xmlns:a16="http://schemas.microsoft.com/office/drawing/2014/main" id="{6C535F18-A173-C346-9255-8D7C35D6F706}"/>
                </a:ext>
              </a:extLst>
            </p:cNvPr>
            <p:cNvSpPr/>
            <p:nvPr/>
          </p:nvSpPr>
          <p:spPr bwMode="auto">
            <a:xfrm>
              <a:off x="6628996" y="4155561"/>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48" name="Straight Arrow Connector 47">
              <a:extLst>
                <a:ext uri="{FF2B5EF4-FFF2-40B4-BE49-F238E27FC236}">
                  <a16:creationId xmlns:a16="http://schemas.microsoft.com/office/drawing/2014/main" id="{4A0CB676-8A62-E14A-9FCE-07752F8E925C}"/>
                </a:ext>
              </a:extLst>
            </p:cNvPr>
            <p:cNvCxnSpPr>
              <a:cxnSpLocks/>
            </p:cNvCxnSpPr>
            <p:nvPr/>
          </p:nvCxnSpPr>
          <p:spPr bwMode="auto">
            <a:xfrm>
              <a:off x="5908375" y="4271632"/>
              <a:ext cx="714565" cy="8136"/>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58EF22E-51F2-3B43-9112-608CE97A2F5C}"/>
                    </a:ext>
                  </a:extLst>
                </p:cNvPr>
                <p:cNvSpPr txBox="1"/>
                <p:nvPr/>
              </p:nvSpPr>
              <p:spPr>
                <a:xfrm>
                  <a:off x="6094587" y="3809338"/>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49" name="TextBox 48">
                  <a:extLst>
                    <a:ext uri="{FF2B5EF4-FFF2-40B4-BE49-F238E27FC236}">
                      <a16:creationId xmlns:a16="http://schemas.microsoft.com/office/drawing/2014/main" id="{658EF22E-51F2-3B43-9112-608CE97A2F5C}"/>
                    </a:ext>
                  </a:extLst>
                </p:cNvPr>
                <p:cNvSpPr txBox="1">
                  <a:spLocks noRot="1" noChangeAspect="1" noMove="1" noResize="1" noEditPoints="1" noAdjustHandles="1" noChangeArrowheads="1" noChangeShapeType="1" noTextEdit="1"/>
                </p:cNvSpPr>
                <p:nvPr/>
              </p:nvSpPr>
              <p:spPr>
                <a:xfrm>
                  <a:off x="6094587" y="3809338"/>
                  <a:ext cx="444584" cy="646331"/>
                </a:xfrm>
                <a:prstGeom prst="rect">
                  <a:avLst/>
                </a:prstGeom>
                <a:blipFill>
                  <a:blip r:embed="rId8"/>
                  <a:stretch>
                    <a:fillRect/>
                  </a:stretch>
                </a:blipFill>
              </p:spPr>
              <p:txBody>
                <a:bodyPr/>
                <a:lstStyle/>
                <a:p>
                  <a:r>
                    <a:rPr lang="en-US">
                      <a:noFill/>
                    </a:rPr>
                    <a:t> </a:t>
                  </a:r>
                </a:p>
              </p:txBody>
            </p:sp>
          </mc:Fallback>
        </mc:AlternateContent>
        <p:sp>
          <p:nvSpPr>
            <p:cNvPr id="50" name="Oval 49">
              <a:extLst>
                <a:ext uri="{FF2B5EF4-FFF2-40B4-BE49-F238E27FC236}">
                  <a16:creationId xmlns:a16="http://schemas.microsoft.com/office/drawing/2014/main" id="{81EE1F2B-32B3-F04C-8D6B-1E44B390725F}"/>
                </a:ext>
              </a:extLst>
            </p:cNvPr>
            <p:cNvSpPr/>
            <p:nvPr/>
          </p:nvSpPr>
          <p:spPr bwMode="auto">
            <a:xfrm>
              <a:off x="7678639" y="4135107"/>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C</a:t>
              </a:r>
            </a:p>
          </p:txBody>
        </p:sp>
        <p:cxnSp>
          <p:nvCxnSpPr>
            <p:cNvPr id="51" name="Straight Arrow Connector 50">
              <a:extLst>
                <a:ext uri="{FF2B5EF4-FFF2-40B4-BE49-F238E27FC236}">
                  <a16:creationId xmlns:a16="http://schemas.microsoft.com/office/drawing/2014/main" id="{1AA6B5F1-487D-CE4D-A218-DF6161D54528}"/>
                </a:ext>
              </a:extLst>
            </p:cNvPr>
            <p:cNvCxnSpPr>
              <a:cxnSpLocks/>
            </p:cNvCxnSpPr>
            <p:nvPr/>
          </p:nvCxnSpPr>
          <p:spPr bwMode="auto">
            <a:xfrm>
              <a:off x="6962054" y="4279768"/>
              <a:ext cx="720621"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EEE368B-CCAF-094F-8ED2-28285B568BFE}"/>
                    </a:ext>
                  </a:extLst>
                </p:cNvPr>
                <p:cNvSpPr txBox="1"/>
                <p:nvPr/>
              </p:nvSpPr>
              <p:spPr>
                <a:xfrm>
                  <a:off x="7141704" y="3811941"/>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52" name="TextBox 51">
                  <a:extLst>
                    <a:ext uri="{FF2B5EF4-FFF2-40B4-BE49-F238E27FC236}">
                      <a16:creationId xmlns:a16="http://schemas.microsoft.com/office/drawing/2014/main" id="{EEEE368B-CCAF-094F-8ED2-28285B568BFE}"/>
                    </a:ext>
                  </a:extLst>
                </p:cNvPr>
                <p:cNvSpPr txBox="1">
                  <a:spLocks noRot="1" noChangeAspect="1" noMove="1" noResize="1" noEditPoints="1" noAdjustHandles="1" noChangeArrowheads="1" noChangeShapeType="1" noTextEdit="1"/>
                </p:cNvSpPr>
                <p:nvPr/>
              </p:nvSpPr>
              <p:spPr>
                <a:xfrm>
                  <a:off x="7141704" y="3811941"/>
                  <a:ext cx="444584" cy="646331"/>
                </a:xfrm>
                <a:prstGeom prst="rect">
                  <a:avLst/>
                </a:prstGeom>
                <a:blipFill>
                  <a:blip r:embed="rId6"/>
                  <a:stretch>
                    <a:fillRect/>
                  </a:stretch>
                </a:blipFill>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D49EF972-656E-5B46-BA26-0C0AEB2EF92A}"/>
                </a:ext>
              </a:extLst>
            </p:cNvPr>
            <p:cNvCxnSpPr>
              <a:cxnSpLocks/>
            </p:cNvCxnSpPr>
            <p:nvPr/>
          </p:nvCxnSpPr>
          <p:spPr bwMode="auto">
            <a:xfrm flipH="1">
              <a:off x="5896263" y="4356005"/>
              <a:ext cx="726678"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FEEF8F1-C3FF-5A47-96B0-20193947EDC9}"/>
                    </a:ext>
                  </a:extLst>
                </p:cNvPr>
                <p:cNvSpPr txBox="1"/>
                <p:nvPr/>
              </p:nvSpPr>
              <p:spPr>
                <a:xfrm>
                  <a:off x="6147396" y="4401353"/>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54" name="TextBox 53">
                  <a:extLst>
                    <a:ext uri="{FF2B5EF4-FFF2-40B4-BE49-F238E27FC236}">
                      <a16:creationId xmlns:a16="http://schemas.microsoft.com/office/drawing/2014/main" id="{3FEEF8F1-C3FF-5A47-96B0-20193947EDC9}"/>
                    </a:ext>
                  </a:extLst>
                </p:cNvPr>
                <p:cNvSpPr txBox="1">
                  <a:spLocks noRot="1" noChangeAspect="1" noMove="1" noResize="1" noEditPoints="1" noAdjustHandles="1" noChangeArrowheads="1" noChangeShapeType="1" noTextEdit="1"/>
                </p:cNvSpPr>
                <p:nvPr/>
              </p:nvSpPr>
              <p:spPr>
                <a:xfrm>
                  <a:off x="6147396" y="4401353"/>
                  <a:ext cx="444584" cy="646331"/>
                </a:xfrm>
                <a:prstGeom prst="rect">
                  <a:avLst/>
                </a:prstGeom>
                <a:blipFill>
                  <a:blip r:embed="rId9"/>
                  <a:stretch>
                    <a:fillRect/>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4796B1C6-A224-9649-9DD4-FE3B6502B1B1}"/>
                </a:ext>
              </a:extLst>
            </p:cNvPr>
            <p:cNvCxnSpPr>
              <a:cxnSpLocks/>
            </p:cNvCxnSpPr>
            <p:nvPr/>
          </p:nvCxnSpPr>
          <p:spPr bwMode="auto">
            <a:xfrm flipH="1">
              <a:off x="6962054" y="4356005"/>
              <a:ext cx="720621" cy="0"/>
            </a:xfrm>
            <a:prstGeom prst="straightConnector1">
              <a:avLst/>
            </a:prstGeom>
            <a:solidFill>
              <a:schemeClr val="accent1"/>
            </a:solidFill>
            <a:ln w="25400" cap="flat" cmpd="sng" algn="ctr">
              <a:solidFill>
                <a:srgbClr val="FFC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987145E-C0EF-7942-848E-89EBCD0E4591}"/>
                    </a:ext>
                  </a:extLst>
                </p:cNvPr>
                <p:cNvSpPr txBox="1"/>
                <p:nvPr/>
              </p:nvSpPr>
              <p:spPr>
                <a:xfrm>
                  <a:off x="7122630" y="4401352"/>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m:t>
                            </m:r>
                          </m:e>
                          <m:sub>
                            <m:r>
                              <a:rPr lang="en-US" b="0" i="1" smtClean="0">
                                <a:solidFill>
                                  <a:srgbClr val="FFC000"/>
                                </a:solidFill>
                                <a:latin typeface="Cambria Math" panose="02040503050406030204" pitchFamily="18" charset="0"/>
                              </a:rPr>
                              <m:t>1</m:t>
                            </m:r>
                          </m:sub>
                        </m:sSub>
                      </m:oMath>
                    </m:oMathPara>
                  </a14:m>
                  <a:endParaRPr lang="en-US" b="0" dirty="0">
                    <a:solidFill>
                      <a:srgbClr val="FFC000"/>
                    </a:solidFill>
                  </a:endParaRPr>
                </a:p>
                <a:p>
                  <a:endParaRPr lang="en-US" dirty="0">
                    <a:solidFill>
                      <a:srgbClr val="FFC000"/>
                    </a:solidFill>
                  </a:endParaRPr>
                </a:p>
              </p:txBody>
            </p:sp>
          </mc:Choice>
          <mc:Fallback xmlns="">
            <p:sp>
              <p:nvSpPr>
                <p:cNvPr id="58" name="TextBox 57">
                  <a:extLst>
                    <a:ext uri="{FF2B5EF4-FFF2-40B4-BE49-F238E27FC236}">
                      <a16:creationId xmlns:a16="http://schemas.microsoft.com/office/drawing/2014/main" id="{C987145E-C0EF-7942-848E-89EBCD0E4591}"/>
                    </a:ext>
                  </a:extLst>
                </p:cNvPr>
                <p:cNvSpPr txBox="1">
                  <a:spLocks noRot="1" noChangeAspect="1" noMove="1" noResize="1" noEditPoints="1" noAdjustHandles="1" noChangeArrowheads="1" noChangeShapeType="1" noTextEdit="1"/>
                </p:cNvSpPr>
                <p:nvPr/>
              </p:nvSpPr>
              <p:spPr>
                <a:xfrm>
                  <a:off x="7122630" y="4401352"/>
                  <a:ext cx="444584" cy="646331"/>
                </a:xfrm>
                <a:prstGeom prst="rect">
                  <a:avLst/>
                </a:prstGeom>
                <a:blipFill>
                  <a:blip r:embed="rId10"/>
                  <a:stretch>
                    <a:fillRect/>
                  </a:stretch>
                </a:blipFill>
              </p:spPr>
              <p:txBody>
                <a:bodyPr/>
                <a:lstStyle/>
                <a:p>
                  <a:r>
                    <a:rPr lang="en-US">
                      <a:noFill/>
                    </a:rPr>
                    <a:t> </a:t>
                  </a:r>
                </a:p>
              </p:txBody>
            </p:sp>
          </mc:Fallback>
        </mc:AlternateContent>
      </p:grpSp>
      <p:sp>
        <p:nvSpPr>
          <p:cNvPr id="60" name="TextBox 59">
            <a:extLst>
              <a:ext uri="{FF2B5EF4-FFF2-40B4-BE49-F238E27FC236}">
                <a16:creationId xmlns:a16="http://schemas.microsoft.com/office/drawing/2014/main" id="{86DA208C-1BA3-044C-A306-3C5E03967C4E}"/>
              </a:ext>
            </a:extLst>
          </p:cNvPr>
          <p:cNvSpPr txBox="1"/>
          <p:nvPr/>
        </p:nvSpPr>
        <p:spPr>
          <a:xfrm>
            <a:off x="896867" y="4981235"/>
            <a:ext cx="2565011" cy="369332"/>
          </a:xfrm>
          <a:prstGeom prst="rect">
            <a:avLst/>
          </a:prstGeom>
          <a:noFill/>
          <a:ln w="25400">
            <a:solidFill>
              <a:srgbClr val="C00000"/>
            </a:solidFill>
          </a:ln>
        </p:spPr>
        <p:txBody>
          <a:bodyPr wrap="square" rtlCol="0">
            <a:spAutoFit/>
          </a:bodyPr>
          <a:lstStyle/>
          <a:p>
            <a:pPr algn="ctr"/>
            <a:r>
              <a:rPr lang="en-US" dirty="0">
                <a:solidFill>
                  <a:srgbClr val="C00000"/>
                </a:solidFill>
              </a:rPr>
              <a:t>Dyck-Reach(u, v) in G</a:t>
            </a:r>
          </a:p>
        </p:txBody>
      </p:sp>
      <p:sp>
        <p:nvSpPr>
          <p:cNvPr id="61" name="Right Arrow 60">
            <a:extLst>
              <a:ext uri="{FF2B5EF4-FFF2-40B4-BE49-F238E27FC236}">
                <a16:creationId xmlns:a16="http://schemas.microsoft.com/office/drawing/2014/main" id="{E47FDA5F-8BD3-1B4C-9D3A-998F860EABFD}"/>
              </a:ext>
            </a:extLst>
          </p:cNvPr>
          <p:cNvSpPr/>
          <p:nvPr/>
        </p:nvSpPr>
        <p:spPr bwMode="auto">
          <a:xfrm>
            <a:off x="3916729" y="5017296"/>
            <a:ext cx="1102124" cy="290670"/>
          </a:xfrm>
          <a:prstGeom prst="rightArrow">
            <a:avLst/>
          </a:prstGeom>
          <a:solidFill>
            <a:schemeClr val="accent6">
              <a:lumMod val="40000"/>
              <a:lumOff val="60000"/>
            </a:scheme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62" name="TextBox 61">
            <a:extLst>
              <a:ext uri="{FF2B5EF4-FFF2-40B4-BE49-F238E27FC236}">
                <a16:creationId xmlns:a16="http://schemas.microsoft.com/office/drawing/2014/main" id="{6A77D77F-35ED-AF47-9128-47B81939963F}"/>
              </a:ext>
            </a:extLst>
          </p:cNvPr>
          <p:cNvSpPr txBox="1"/>
          <p:nvPr/>
        </p:nvSpPr>
        <p:spPr>
          <a:xfrm>
            <a:off x="4013218" y="4682889"/>
            <a:ext cx="736099" cy="369332"/>
          </a:xfrm>
          <a:prstGeom prst="rect">
            <a:avLst/>
          </a:prstGeom>
          <a:noFill/>
        </p:spPr>
        <p:txBody>
          <a:bodyPr wrap="none" rtlCol="0">
            <a:spAutoFit/>
          </a:bodyPr>
          <a:lstStyle/>
          <a:p>
            <a:r>
              <a:rPr lang="en-US" dirty="0"/>
              <a:t>Imply</a:t>
            </a:r>
          </a:p>
        </p:txBody>
      </p:sp>
      <p:sp>
        <p:nvSpPr>
          <p:cNvPr id="63" name="TextBox 62">
            <a:extLst>
              <a:ext uri="{FF2B5EF4-FFF2-40B4-BE49-F238E27FC236}">
                <a16:creationId xmlns:a16="http://schemas.microsoft.com/office/drawing/2014/main" id="{556266A8-38C6-5B44-87A8-8D5DD86DD805}"/>
              </a:ext>
            </a:extLst>
          </p:cNvPr>
          <p:cNvSpPr txBox="1"/>
          <p:nvPr/>
        </p:nvSpPr>
        <p:spPr>
          <a:xfrm>
            <a:off x="5569958" y="4968916"/>
            <a:ext cx="2653586" cy="369332"/>
          </a:xfrm>
          <a:prstGeom prst="rect">
            <a:avLst/>
          </a:prstGeom>
          <a:noFill/>
          <a:ln w="25400">
            <a:solidFill>
              <a:srgbClr val="C00000"/>
            </a:solidFill>
          </a:ln>
        </p:spPr>
        <p:txBody>
          <a:bodyPr wrap="square" rtlCol="0">
            <a:spAutoFit/>
          </a:bodyPr>
          <a:lstStyle/>
          <a:p>
            <a:pPr algn="ctr"/>
            <a:r>
              <a:rPr lang="en-US" dirty="0">
                <a:solidFill>
                  <a:srgbClr val="C00000"/>
                </a:solidFill>
              </a:rPr>
              <a:t>Dyck-Reach(u, v) in G’</a:t>
            </a:r>
          </a:p>
        </p:txBody>
      </p:sp>
      <p:sp>
        <p:nvSpPr>
          <p:cNvPr id="59" name="TextBox 58">
            <a:extLst>
              <a:ext uri="{FF2B5EF4-FFF2-40B4-BE49-F238E27FC236}">
                <a16:creationId xmlns:a16="http://schemas.microsoft.com/office/drawing/2014/main" id="{879073D9-058C-4649-B306-00689F0D012A}"/>
              </a:ext>
            </a:extLst>
          </p:cNvPr>
          <p:cNvSpPr txBox="1"/>
          <p:nvPr/>
        </p:nvSpPr>
        <p:spPr>
          <a:xfrm>
            <a:off x="1169745" y="1862408"/>
            <a:ext cx="1955380" cy="369332"/>
          </a:xfrm>
          <a:prstGeom prst="rect">
            <a:avLst/>
          </a:prstGeom>
          <a:noFill/>
          <a:ln w="25400">
            <a:solidFill>
              <a:srgbClr val="C00000"/>
            </a:solidFill>
          </a:ln>
        </p:spPr>
        <p:txBody>
          <a:bodyPr wrap="square" rtlCol="0">
            <a:spAutoFit/>
          </a:bodyPr>
          <a:lstStyle/>
          <a:p>
            <a:pPr algn="ctr"/>
            <a:r>
              <a:rPr lang="en-US" dirty="0">
                <a:solidFill>
                  <a:srgbClr val="C00000"/>
                </a:solidFill>
              </a:rPr>
              <a:t>Digraph G</a:t>
            </a:r>
          </a:p>
        </p:txBody>
      </p:sp>
      <p:sp>
        <p:nvSpPr>
          <p:cNvPr id="64" name="TextBox 63">
            <a:extLst>
              <a:ext uri="{FF2B5EF4-FFF2-40B4-BE49-F238E27FC236}">
                <a16:creationId xmlns:a16="http://schemas.microsoft.com/office/drawing/2014/main" id="{C35D1AE2-D0D9-AD42-A67E-8E38D0232F4C}"/>
              </a:ext>
            </a:extLst>
          </p:cNvPr>
          <p:cNvSpPr txBox="1"/>
          <p:nvPr/>
        </p:nvSpPr>
        <p:spPr>
          <a:xfrm>
            <a:off x="5536652" y="1820983"/>
            <a:ext cx="2286815" cy="369332"/>
          </a:xfrm>
          <a:prstGeom prst="rect">
            <a:avLst/>
          </a:prstGeom>
          <a:noFill/>
          <a:ln w="25400">
            <a:solidFill>
              <a:srgbClr val="C00000"/>
            </a:solidFill>
          </a:ln>
        </p:spPr>
        <p:txBody>
          <a:bodyPr wrap="square" rtlCol="0">
            <a:spAutoFit/>
          </a:bodyPr>
          <a:lstStyle/>
          <a:p>
            <a:pPr algn="ctr"/>
            <a:r>
              <a:rPr lang="en-US" dirty="0">
                <a:solidFill>
                  <a:srgbClr val="C00000"/>
                </a:solidFill>
              </a:rPr>
              <a:t>Bidirected graph G’</a:t>
            </a:r>
          </a:p>
        </p:txBody>
      </p:sp>
    </p:spTree>
    <p:extLst>
      <p:ext uri="{BB962C8B-B14F-4D97-AF65-F5344CB8AC3E}">
        <p14:creationId xmlns:p14="http://schemas.microsoft.com/office/powerpoint/2010/main" val="35394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56" grpId="0" animBg="1"/>
      <p:bldP spid="57" grpId="0"/>
      <p:bldP spid="60" grpId="0" animBg="1"/>
      <p:bldP spid="61" grpId="0" animBg="1"/>
      <p:bldP spid="62" grpId="0"/>
      <p:bldP spid="63" grpId="0" animBg="1"/>
      <p:bldP spid="59" grpId="0" animBg="1"/>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9BB3-EDC6-8C44-B88C-C204D964BD03}"/>
              </a:ext>
            </a:extLst>
          </p:cNvPr>
          <p:cNvSpPr>
            <a:spLocks noGrp="1"/>
          </p:cNvSpPr>
          <p:nvPr>
            <p:ph type="title"/>
          </p:nvPr>
        </p:nvSpPr>
        <p:spPr/>
        <p:txBody>
          <a:bodyPr>
            <a:normAutofit/>
          </a:bodyPr>
          <a:lstStyle/>
          <a:p>
            <a:r>
              <a:rPr lang="en-US" dirty="0"/>
              <a:t>An Example Taint Analysis</a:t>
            </a:r>
          </a:p>
        </p:txBody>
      </p:sp>
      <p:sp>
        <p:nvSpPr>
          <p:cNvPr id="3" name="Slide Number Placeholder 2">
            <a:extLst>
              <a:ext uri="{FF2B5EF4-FFF2-40B4-BE49-F238E27FC236}">
                <a16:creationId xmlns:a16="http://schemas.microsoft.com/office/drawing/2014/main" id="{3E1D16B7-BC35-2B48-BF35-CDE20EE755D4}"/>
              </a:ext>
            </a:extLst>
          </p:cNvPr>
          <p:cNvSpPr>
            <a:spLocks noGrp="1"/>
          </p:cNvSpPr>
          <p:nvPr>
            <p:ph type="sldNum" sz="quarter" idx="12"/>
          </p:nvPr>
        </p:nvSpPr>
        <p:spPr/>
        <p:txBody>
          <a:bodyPr/>
          <a:lstStyle/>
          <a:p>
            <a:fld id="{59758685-D67A-AD45-9729-F546317A0807}" type="slidenum">
              <a:rPr lang="en-US" smtClean="0"/>
              <a:t>13</a:t>
            </a:fld>
            <a:endParaRPr lang="en-US"/>
          </a:p>
        </p:txBody>
      </p:sp>
      <p:sp>
        <p:nvSpPr>
          <p:cNvPr id="4" name="TextBox 3">
            <a:extLst>
              <a:ext uri="{FF2B5EF4-FFF2-40B4-BE49-F238E27FC236}">
                <a16:creationId xmlns:a16="http://schemas.microsoft.com/office/drawing/2014/main" id="{3BCD46B3-629F-B943-814D-8C2A0D3A0E8C}"/>
              </a:ext>
            </a:extLst>
          </p:cNvPr>
          <p:cNvSpPr txBox="1"/>
          <p:nvPr/>
        </p:nvSpPr>
        <p:spPr>
          <a:xfrm>
            <a:off x="524657" y="2498679"/>
            <a:ext cx="2322050" cy="1200329"/>
          </a:xfrm>
          <a:prstGeom prst="rect">
            <a:avLst/>
          </a:prstGeom>
          <a:solidFill>
            <a:schemeClr val="bg1"/>
          </a:solidFill>
          <a:ln w="19050">
            <a:solidFill>
              <a:schemeClr val="accent1"/>
            </a:solidFill>
          </a:ln>
        </p:spPr>
        <p:txBody>
          <a:bodyPr wrap="square" rtlCol="0">
            <a:spAutoFit/>
          </a:bodyPr>
          <a:lstStyle/>
          <a:p>
            <a:r>
              <a:rPr lang="en-US" dirty="0"/>
              <a:t>A  a;</a:t>
            </a:r>
          </a:p>
          <a:p>
            <a:r>
              <a:rPr lang="en-US" dirty="0" err="1"/>
              <a:t>a.f</a:t>
            </a:r>
            <a:r>
              <a:rPr lang="en-US" dirty="0"/>
              <a:t> = </a:t>
            </a:r>
            <a:r>
              <a:rPr lang="en-US" dirty="0">
                <a:solidFill>
                  <a:srgbClr val="FF0000"/>
                </a:solidFill>
              </a:rPr>
              <a:t>x</a:t>
            </a:r>
            <a:r>
              <a:rPr lang="en-US" dirty="0"/>
              <a:t>;   //taint value</a:t>
            </a:r>
          </a:p>
          <a:p>
            <a:r>
              <a:rPr lang="en-US" dirty="0"/>
              <a:t>y = </a:t>
            </a:r>
            <a:r>
              <a:rPr lang="en-US" dirty="0" err="1"/>
              <a:t>a.f</a:t>
            </a:r>
            <a:r>
              <a:rPr lang="en-US" dirty="0"/>
              <a:t>;</a:t>
            </a:r>
          </a:p>
          <a:p>
            <a:r>
              <a:rPr lang="en-US" dirty="0"/>
              <a:t>z = </a:t>
            </a:r>
            <a:r>
              <a:rPr lang="en-US" dirty="0" err="1"/>
              <a:t>a.g</a:t>
            </a:r>
            <a:r>
              <a:rPr lang="en-US" dirty="0"/>
              <a:t>;</a:t>
            </a:r>
            <a:endParaRPr lang="en-US" sz="1350" dirty="0"/>
          </a:p>
        </p:txBody>
      </p:sp>
      <p:grpSp>
        <p:nvGrpSpPr>
          <p:cNvPr id="12" name="Group 11">
            <a:extLst>
              <a:ext uri="{FF2B5EF4-FFF2-40B4-BE49-F238E27FC236}">
                <a16:creationId xmlns:a16="http://schemas.microsoft.com/office/drawing/2014/main" id="{AF361EFE-543E-2B4C-9DD2-DDE1E190BF19}"/>
              </a:ext>
            </a:extLst>
          </p:cNvPr>
          <p:cNvGrpSpPr/>
          <p:nvPr/>
        </p:nvGrpSpPr>
        <p:grpSpPr>
          <a:xfrm>
            <a:off x="3759646" y="2548295"/>
            <a:ext cx="1690967" cy="1165313"/>
            <a:chOff x="5012860" y="2254726"/>
            <a:chExt cx="2254623" cy="1553751"/>
          </a:xfrm>
        </p:grpSpPr>
        <p:sp>
          <p:nvSpPr>
            <p:cNvPr id="5" name="Oval 4">
              <a:extLst>
                <a:ext uri="{FF2B5EF4-FFF2-40B4-BE49-F238E27FC236}">
                  <a16:creationId xmlns:a16="http://schemas.microsoft.com/office/drawing/2014/main" id="{5EB5A947-DDB9-FC4F-89D9-0C1694766892}"/>
                </a:ext>
              </a:extLst>
            </p:cNvPr>
            <p:cNvSpPr/>
            <p:nvPr/>
          </p:nvSpPr>
          <p:spPr>
            <a:xfrm>
              <a:off x="5012860" y="2439392"/>
              <a:ext cx="365760" cy="39014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x</a:t>
              </a:r>
            </a:p>
          </p:txBody>
        </p:sp>
        <p:sp>
          <p:nvSpPr>
            <p:cNvPr id="6" name="Oval 5">
              <a:extLst>
                <a:ext uri="{FF2B5EF4-FFF2-40B4-BE49-F238E27FC236}">
                  <a16:creationId xmlns:a16="http://schemas.microsoft.com/office/drawing/2014/main" id="{3A09054B-84A0-EC44-8B09-4DC2CF10A422}"/>
                </a:ext>
              </a:extLst>
            </p:cNvPr>
            <p:cNvSpPr/>
            <p:nvPr/>
          </p:nvSpPr>
          <p:spPr>
            <a:xfrm>
              <a:off x="5896332"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7" name="Oval 6">
              <a:extLst>
                <a:ext uri="{FF2B5EF4-FFF2-40B4-BE49-F238E27FC236}">
                  <a16:creationId xmlns:a16="http://schemas.microsoft.com/office/drawing/2014/main" id="{11C8200E-F024-3A4A-BB98-D4D9E4174761}"/>
                </a:ext>
              </a:extLst>
            </p:cNvPr>
            <p:cNvSpPr/>
            <p:nvPr/>
          </p:nvSpPr>
          <p:spPr>
            <a:xfrm>
              <a:off x="6901723"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8" name="Straight Arrow Connector 7">
              <a:extLst>
                <a:ext uri="{FF2B5EF4-FFF2-40B4-BE49-F238E27FC236}">
                  <a16:creationId xmlns:a16="http://schemas.microsoft.com/office/drawing/2014/main" id="{B1F22AC3-4DEB-334D-8CAD-EAA7E61DC9F9}"/>
                </a:ext>
              </a:extLst>
            </p:cNvPr>
            <p:cNvCxnSpPr>
              <a:cxnSpLocks/>
            </p:cNvCxnSpPr>
            <p:nvPr/>
          </p:nvCxnSpPr>
          <p:spPr>
            <a:xfrm>
              <a:off x="5378620" y="2634465"/>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BECDE5-74EC-CA4C-83E6-E604FC27F1B9}"/>
                </a:ext>
              </a:extLst>
            </p:cNvPr>
            <p:cNvCxnSpPr>
              <a:cxnSpLocks/>
            </p:cNvCxnSpPr>
            <p:nvPr/>
          </p:nvCxnSpPr>
          <p:spPr>
            <a:xfrm flipV="1">
              <a:off x="6262092" y="2634465"/>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22887-CAFD-D844-87EA-D483DD998B69}"/>
                </a:ext>
              </a:extLst>
            </p:cNvPr>
            <p:cNvSpPr txBox="1"/>
            <p:nvPr/>
          </p:nvSpPr>
          <p:spPr>
            <a:xfrm>
              <a:off x="5476672" y="2254726"/>
              <a:ext cx="393327" cy="400109"/>
            </a:xfrm>
            <a:prstGeom prst="rect">
              <a:avLst/>
            </a:prstGeom>
            <a:noFill/>
          </p:spPr>
          <p:txBody>
            <a:bodyPr wrap="square" rtlCol="0">
              <a:spAutoFit/>
            </a:bodyPr>
            <a:lstStyle/>
            <a:p>
              <a:r>
                <a:rPr lang="en-US" sz="1350" dirty="0"/>
                <a:t>[</a:t>
              </a:r>
              <a:r>
                <a:rPr lang="en-US" sz="1350" baseline="-25000" dirty="0"/>
                <a:t>f</a:t>
              </a:r>
            </a:p>
          </p:txBody>
        </p:sp>
        <p:sp>
          <p:nvSpPr>
            <p:cNvPr id="11" name="TextBox 10">
              <a:extLst>
                <a:ext uri="{FF2B5EF4-FFF2-40B4-BE49-F238E27FC236}">
                  <a16:creationId xmlns:a16="http://schemas.microsoft.com/office/drawing/2014/main" id="{E03FC1D0-CBDA-8D4C-B156-B02A4B0BA078}"/>
                </a:ext>
              </a:extLst>
            </p:cNvPr>
            <p:cNvSpPr txBox="1"/>
            <p:nvPr/>
          </p:nvSpPr>
          <p:spPr>
            <a:xfrm>
              <a:off x="6386476" y="2254726"/>
              <a:ext cx="391527" cy="400109"/>
            </a:xfrm>
            <a:prstGeom prst="rect">
              <a:avLst/>
            </a:prstGeom>
            <a:noFill/>
          </p:spPr>
          <p:txBody>
            <a:bodyPr wrap="square" rtlCol="0">
              <a:spAutoFit/>
            </a:bodyPr>
            <a:lstStyle/>
            <a:p>
              <a:r>
                <a:rPr lang="en-US" sz="1350" dirty="0"/>
                <a:t>]</a:t>
              </a:r>
              <a:r>
                <a:rPr lang="en-US" sz="1350" baseline="-25000" dirty="0"/>
                <a:t>f</a:t>
              </a:r>
            </a:p>
          </p:txBody>
        </p:sp>
        <p:sp>
          <p:nvSpPr>
            <p:cNvPr id="13" name="Oval 12">
              <a:extLst>
                <a:ext uri="{FF2B5EF4-FFF2-40B4-BE49-F238E27FC236}">
                  <a16:creationId xmlns:a16="http://schemas.microsoft.com/office/drawing/2014/main" id="{7375DA6A-9128-8945-8F4C-15590E738CA3}"/>
                </a:ext>
              </a:extLst>
            </p:cNvPr>
            <p:cNvSpPr/>
            <p:nvPr/>
          </p:nvSpPr>
          <p:spPr>
            <a:xfrm>
              <a:off x="6888653" y="341833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z</a:t>
              </a:r>
            </a:p>
          </p:txBody>
        </p:sp>
        <p:cxnSp>
          <p:nvCxnSpPr>
            <p:cNvPr id="14" name="Straight Arrow Connector 13">
              <a:extLst>
                <a:ext uri="{FF2B5EF4-FFF2-40B4-BE49-F238E27FC236}">
                  <a16:creationId xmlns:a16="http://schemas.microsoft.com/office/drawing/2014/main" id="{5386449C-05CA-C94A-904B-14162ABF6C96}"/>
                </a:ext>
              </a:extLst>
            </p:cNvPr>
            <p:cNvCxnSpPr>
              <a:cxnSpLocks/>
              <a:stCxn id="6" idx="5"/>
              <a:endCxn id="13" idx="1"/>
            </p:cNvCxnSpPr>
            <p:nvPr/>
          </p:nvCxnSpPr>
          <p:spPr>
            <a:xfrm>
              <a:off x="6208528" y="2772402"/>
              <a:ext cx="733689" cy="703065"/>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725E9F-A021-6940-8D07-25053311CB1E}"/>
                </a:ext>
              </a:extLst>
            </p:cNvPr>
            <p:cNvSpPr txBox="1"/>
            <p:nvPr/>
          </p:nvSpPr>
          <p:spPr>
            <a:xfrm>
              <a:off x="6707462" y="2947079"/>
              <a:ext cx="454287" cy="400109"/>
            </a:xfrm>
            <a:prstGeom prst="rect">
              <a:avLst/>
            </a:prstGeom>
            <a:noFill/>
          </p:spPr>
          <p:txBody>
            <a:bodyPr wrap="square" rtlCol="0">
              <a:spAutoFit/>
            </a:bodyPr>
            <a:lstStyle/>
            <a:p>
              <a:r>
                <a:rPr lang="en-US" sz="1350" dirty="0"/>
                <a:t>]</a:t>
              </a:r>
              <a:r>
                <a:rPr lang="en-US" sz="1350" baseline="-25000" dirty="0"/>
                <a:t>g</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8BD311A-5A4E-B442-813F-35DDDB724D4E}"/>
                  </a:ext>
                </a:extLst>
              </p:cNvPr>
              <p:cNvSpPr txBox="1"/>
              <p:nvPr/>
            </p:nvSpPr>
            <p:spPr>
              <a:xfrm>
                <a:off x="3759645" y="4404019"/>
                <a:ext cx="1362766" cy="1015663"/>
              </a:xfrm>
              <a:prstGeom prst="rect">
                <a:avLst/>
              </a:prstGeom>
              <a:solidFill>
                <a:schemeClr val="bg1"/>
              </a:solidFill>
              <a:ln w="19050">
                <a:solidFill>
                  <a:schemeClr val="accent1"/>
                </a:solidFill>
              </a:ln>
            </p:spPr>
            <p:txBody>
              <a:bodyPr wrap="square" rtlCol="0">
                <a:spAutoFit/>
              </a:bodyPr>
              <a:lstStyle/>
              <a:p>
                <a:r>
                  <a:rPr lang="en-US" sz="1500" dirty="0"/>
                  <a:t>S := [</a:t>
                </a:r>
                <a:r>
                  <a:rPr lang="en-US" sz="1500" baseline="-25000" dirty="0"/>
                  <a:t>f</a:t>
                </a:r>
                <a:r>
                  <a:rPr lang="en-US" sz="1500" dirty="0"/>
                  <a:t> S ]</a:t>
                </a:r>
                <a:r>
                  <a:rPr lang="en-US" sz="1500" baseline="-25000" dirty="0"/>
                  <a:t>f</a:t>
                </a:r>
              </a:p>
              <a:p>
                <a:r>
                  <a:rPr lang="en-US" sz="1500" dirty="0"/>
                  <a:t>S := [</a:t>
                </a:r>
                <a:r>
                  <a:rPr lang="en-US" sz="1500" baseline="-25000" dirty="0"/>
                  <a:t>g</a:t>
                </a:r>
                <a:r>
                  <a:rPr lang="en-US" sz="1500" dirty="0"/>
                  <a:t> S ]</a:t>
                </a:r>
                <a:r>
                  <a:rPr lang="en-US" sz="1500" baseline="-25000" dirty="0"/>
                  <a:t>g</a:t>
                </a:r>
              </a:p>
              <a:p>
                <a:r>
                  <a:rPr lang="en-US" sz="1500" dirty="0"/>
                  <a:t>S := S S</a:t>
                </a:r>
              </a:p>
              <a:p>
                <a:r>
                  <a:rPr lang="en-US" sz="1500" dirty="0"/>
                  <a:t>S := </a:t>
                </a:r>
                <a14:m>
                  <m:oMath xmlns:m="http://schemas.openxmlformats.org/officeDocument/2006/math">
                    <m:r>
                      <a:rPr lang="en-US" sz="1500" i="1">
                        <a:latin typeface="Cambria Math" panose="02040503050406030204" pitchFamily="18" charset="0"/>
                      </a:rPr>
                      <m:t>𝜖</m:t>
                    </m:r>
                  </m:oMath>
                </a14:m>
                <a:endParaRPr lang="en-US" sz="1500" dirty="0"/>
              </a:p>
            </p:txBody>
          </p:sp>
        </mc:Choice>
        <mc:Fallback xmlns="">
          <p:sp>
            <p:nvSpPr>
              <p:cNvPr id="17" name="TextBox 16">
                <a:extLst>
                  <a:ext uri="{FF2B5EF4-FFF2-40B4-BE49-F238E27FC236}">
                    <a16:creationId xmlns:a16="http://schemas.microsoft.com/office/drawing/2014/main" id="{B8BD311A-5A4E-B442-813F-35DDDB724D4E}"/>
                  </a:ext>
                </a:extLst>
              </p:cNvPr>
              <p:cNvSpPr txBox="1">
                <a:spLocks noRot="1" noChangeAspect="1" noMove="1" noResize="1" noEditPoints="1" noAdjustHandles="1" noChangeArrowheads="1" noChangeShapeType="1" noTextEdit="1"/>
              </p:cNvSpPr>
              <p:nvPr/>
            </p:nvSpPr>
            <p:spPr>
              <a:xfrm>
                <a:off x="3759645" y="4404019"/>
                <a:ext cx="1362766" cy="1015663"/>
              </a:xfrm>
              <a:prstGeom prst="rect">
                <a:avLst/>
              </a:prstGeom>
              <a:blipFill>
                <a:blip r:embed="rId3"/>
                <a:stretch>
                  <a:fillRect l="-1818" t="-1220" b="-4878"/>
                </a:stretch>
              </a:blipFill>
              <a:ln w="19050">
                <a:solidFill>
                  <a:schemeClr val="accent1"/>
                </a:solidFill>
              </a:ln>
            </p:spPr>
            <p:txBody>
              <a:bodyPr/>
              <a:lstStyle/>
              <a:p>
                <a:r>
                  <a:rPr lang="en-US">
                    <a:noFill/>
                  </a:rPr>
                  <a:t> </a:t>
                </a:r>
              </a:p>
            </p:txBody>
          </p:sp>
        </mc:Fallback>
      </mc:AlternateContent>
      <p:sp>
        <p:nvSpPr>
          <p:cNvPr id="19" name="Right Arrow 18">
            <a:extLst>
              <a:ext uri="{FF2B5EF4-FFF2-40B4-BE49-F238E27FC236}">
                <a16:creationId xmlns:a16="http://schemas.microsoft.com/office/drawing/2014/main" id="{CB47178F-E9BF-F646-B8F1-1EBE42C3573A}"/>
              </a:ext>
            </a:extLst>
          </p:cNvPr>
          <p:cNvSpPr/>
          <p:nvPr/>
        </p:nvSpPr>
        <p:spPr>
          <a:xfrm>
            <a:off x="2999956" y="2956606"/>
            <a:ext cx="561666" cy="15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Arrow 19">
            <a:extLst>
              <a:ext uri="{FF2B5EF4-FFF2-40B4-BE49-F238E27FC236}">
                <a16:creationId xmlns:a16="http://schemas.microsoft.com/office/drawing/2014/main" id="{81F92C2B-A519-A744-B7C2-C5896D3F080F}"/>
              </a:ext>
            </a:extLst>
          </p:cNvPr>
          <p:cNvSpPr/>
          <p:nvPr/>
        </p:nvSpPr>
        <p:spPr>
          <a:xfrm rot="2418128">
            <a:off x="5577438" y="3172019"/>
            <a:ext cx="600075" cy="212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Arrow 20">
            <a:extLst>
              <a:ext uri="{FF2B5EF4-FFF2-40B4-BE49-F238E27FC236}">
                <a16:creationId xmlns:a16="http://schemas.microsoft.com/office/drawing/2014/main" id="{16BF653F-3CB8-4043-8B02-A564238F1A80}"/>
              </a:ext>
            </a:extLst>
          </p:cNvPr>
          <p:cNvSpPr/>
          <p:nvPr/>
        </p:nvSpPr>
        <p:spPr>
          <a:xfrm rot="19261906">
            <a:off x="5225107" y="4375613"/>
            <a:ext cx="1122546" cy="258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 name="Group 45">
            <a:extLst>
              <a:ext uri="{FF2B5EF4-FFF2-40B4-BE49-F238E27FC236}">
                <a16:creationId xmlns:a16="http://schemas.microsoft.com/office/drawing/2014/main" id="{74288D6F-DDAE-8C4B-A2CC-7369A32F4DF5}"/>
              </a:ext>
            </a:extLst>
          </p:cNvPr>
          <p:cNvGrpSpPr/>
          <p:nvPr/>
        </p:nvGrpSpPr>
        <p:grpSpPr>
          <a:xfrm>
            <a:off x="4055908" y="2858718"/>
            <a:ext cx="1154007" cy="725817"/>
            <a:chOff x="5349977" y="2645649"/>
            <a:chExt cx="1538676" cy="967756"/>
          </a:xfrm>
        </p:grpSpPr>
        <p:cxnSp>
          <p:nvCxnSpPr>
            <p:cNvPr id="22" name="Straight Arrow Connector 21">
              <a:extLst>
                <a:ext uri="{FF2B5EF4-FFF2-40B4-BE49-F238E27FC236}">
                  <a16:creationId xmlns:a16="http://schemas.microsoft.com/office/drawing/2014/main" id="{18681001-BA27-284C-9FE8-F6CEDA5B4D78}"/>
                </a:ext>
              </a:extLst>
            </p:cNvPr>
            <p:cNvCxnSpPr>
              <a:cxnSpLocks/>
            </p:cNvCxnSpPr>
            <p:nvPr/>
          </p:nvCxnSpPr>
          <p:spPr>
            <a:xfrm flipH="1">
              <a:off x="5349977" y="2717613"/>
              <a:ext cx="4603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C7A318-0EA5-F740-81EC-B253A902F1D3}"/>
                </a:ext>
              </a:extLst>
            </p:cNvPr>
            <p:cNvCxnSpPr>
              <a:cxnSpLocks/>
            </p:cNvCxnSpPr>
            <p:nvPr/>
          </p:nvCxnSpPr>
          <p:spPr>
            <a:xfrm flipH="1">
              <a:off x="6216214" y="2713773"/>
              <a:ext cx="503891" cy="18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83FA38-5156-034B-8ABE-EEBC176A84E4}"/>
                </a:ext>
              </a:extLst>
            </p:cNvPr>
            <p:cNvCxnSpPr>
              <a:cxnSpLocks/>
              <a:stCxn id="13" idx="2"/>
            </p:cNvCxnSpPr>
            <p:nvPr/>
          </p:nvCxnSpPr>
          <p:spPr>
            <a:xfrm flipH="1" flipV="1">
              <a:off x="6140951" y="2858857"/>
              <a:ext cx="747702" cy="7545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98C0E5C-E9B4-6A43-8620-BA3B1D9DEF1A}"/>
                </a:ext>
              </a:extLst>
            </p:cNvPr>
            <p:cNvSpPr txBox="1"/>
            <p:nvPr/>
          </p:nvSpPr>
          <p:spPr>
            <a:xfrm>
              <a:off x="6143968" y="3102154"/>
              <a:ext cx="454287" cy="400109"/>
            </a:xfrm>
            <a:prstGeom prst="rect">
              <a:avLst/>
            </a:prstGeom>
            <a:noFill/>
          </p:spPr>
          <p:txBody>
            <a:bodyPr wrap="square" rtlCol="0">
              <a:spAutoFit/>
            </a:bodyPr>
            <a:lstStyle/>
            <a:p>
              <a:r>
                <a:rPr lang="en-US" sz="1350" dirty="0"/>
                <a:t>[</a:t>
              </a:r>
              <a:r>
                <a:rPr lang="en-US" sz="1350" baseline="-25000" dirty="0"/>
                <a:t>g</a:t>
              </a:r>
            </a:p>
          </p:txBody>
        </p:sp>
        <p:sp>
          <p:nvSpPr>
            <p:cNvPr id="44" name="TextBox 43">
              <a:extLst>
                <a:ext uri="{FF2B5EF4-FFF2-40B4-BE49-F238E27FC236}">
                  <a16:creationId xmlns:a16="http://schemas.microsoft.com/office/drawing/2014/main" id="{BEE799C3-9254-774B-84A3-43B04EBCF46C}"/>
                </a:ext>
              </a:extLst>
            </p:cNvPr>
            <p:cNvSpPr txBox="1"/>
            <p:nvPr/>
          </p:nvSpPr>
          <p:spPr>
            <a:xfrm>
              <a:off x="5448685" y="2725969"/>
              <a:ext cx="406201" cy="400109"/>
            </a:xfrm>
            <a:prstGeom prst="rect">
              <a:avLst/>
            </a:prstGeom>
            <a:noFill/>
          </p:spPr>
          <p:txBody>
            <a:bodyPr wrap="square" rtlCol="0">
              <a:spAutoFit/>
            </a:bodyPr>
            <a:lstStyle/>
            <a:p>
              <a:r>
                <a:rPr lang="en-US" sz="1350" dirty="0"/>
                <a:t>]</a:t>
              </a:r>
              <a:r>
                <a:rPr lang="en-US" sz="1350" baseline="-25000" dirty="0"/>
                <a:t>f</a:t>
              </a:r>
            </a:p>
          </p:txBody>
        </p:sp>
        <p:sp>
          <p:nvSpPr>
            <p:cNvPr id="45" name="TextBox 44">
              <a:extLst>
                <a:ext uri="{FF2B5EF4-FFF2-40B4-BE49-F238E27FC236}">
                  <a16:creationId xmlns:a16="http://schemas.microsoft.com/office/drawing/2014/main" id="{C85B8A0C-AD76-B643-8434-C1CFD42BFF8B}"/>
                </a:ext>
              </a:extLst>
            </p:cNvPr>
            <p:cNvSpPr txBox="1"/>
            <p:nvPr/>
          </p:nvSpPr>
          <p:spPr>
            <a:xfrm>
              <a:off x="6378654" y="2645649"/>
              <a:ext cx="393327" cy="400109"/>
            </a:xfrm>
            <a:prstGeom prst="rect">
              <a:avLst/>
            </a:prstGeom>
            <a:noFill/>
          </p:spPr>
          <p:txBody>
            <a:bodyPr wrap="square" rtlCol="0">
              <a:spAutoFit/>
            </a:bodyPr>
            <a:lstStyle/>
            <a:p>
              <a:r>
                <a:rPr lang="en-US" sz="1350" dirty="0"/>
                <a:t>[</a:t>
              </a:r>
              <a:r>
                <a:rPr lang="en-US" sz="1350" baseline="-25000" dirty="0"/>
                <a:t>f</a:t>
              </a:r>
            </a:p>
          </p:txBody>
        </p:sp>
      </p:grpSp>
      <p:sp>
        <p:nvSpPr>
          <p:cNvPr id="18" name="Can 17">
            <a:extLst>
              <a:ext uri="{FF2B5EF4-FFF2-40B4-BE49-F238E27FC236}">
                <a16:creationId xmlns:a16="http://schemas.microsoft.com/office/drawing/2014/main" id="{AC910F7F-5668-1D4E-8120-2C9DC7E61BBC}"/>
              </a:ext>
            </a:extLst>
          </p:cNvPr>
          <p:cNvSpPr/>
          <p:nvPr/>
        </p:nvSpPr>
        <p:spPr>
          <a:xfrm>
            <a:off x="6405644" y="3037654"/>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Reachability</a:t>
            </a:r>
            <a:br>
              <a:rPr lang="en-US" sz="1600" b="1" dirty="0">
                <a:latin typeface="+mj-lt"/>
              </a:rPr>
            </a:br>
            <a:r>
              <a:rPr lang="en-US" sz="1600" b="1" dirty="0">
                <a:latin typeface="+mj-lt"/>
              </a:rPr>
              <a:t>Framework</a:t>
            </a:r>
          </a:p>
        </p:txBody>
      </p:sp>
      <p:sp>
        <p:nvSpPr>
          <p:cNvPr id="15" name="TextBox 14">
            <a:extLst>
              <a:ext uri="{FF2B5EF4-FFF2-40B4-BE49-F238E27FC236}">
                <a16:creationId xmlns:a16="http://schemas.microsoft.com/office/drawing/2014/main" id="{F32F73CA-BECD-3440-98CC-3F6F8F20EBFE}"/>
              </a:ext>
            </a:extLst>
          </p:cNvPr>
          <p:cNvSpPr txBox="1"/>
          <p:nvPr/>
        </p:nvSpPr>
        <p:spPr>
          <a:xfrm>
            <a:off x="2059973" y="4795236"/>
            <a:ext cx="1394143" cy="300082"/>
          </a:xfrm>
          <a:prstGeom prst="rect">
            <a:avLst/>
          </a:prstGeom>
          <a:noFill/>
        </p:spPr>
        <p:txBody>
          <a:bodyPr wrap="square" rtlCol="0">
            <a:spAutoFit/>
          </a:bodyPr>
          <a:lstStyle/>
          <a:p>
            <a:r>
              <a:rPr lang="en-US" sz="1350" dirty="0" err="1"/>
              <a:t>Dyck</a:t>
            </a:r>
            <a:r>
              <a:rPr lang="en-US" sz="1350" dirty="0"/>
              <a:t> language</a:t>
            </a:r>
          </a:p>
        </p:txBody>
      </p:sp>
    </p:spTree>
    <p:extLst>
      <p:ext uri="{BB962C8B-B14F-4D97-AF65-F5344CB8AC3E}">
        <p14:creationId xmlns:p14="http://schemas.microsoft.com/office/powerpoint/2010/main" val="114386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0" grpId="0" animBg="1"/>
      <p:bldP spid="21" grpId="0" animBg="1"/>
      <p:bldP spid="18"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D9B6-892B-A243-9825-36C62F37D07F}"/>
              </a:ext>
            </a:extLst>
          </p:cNvPr>
          <p:cNvSpPr>
            <a:spLocks noGrp="1"/>
          </p:cNvSpPr>
          <p:nvPr>
            <p:ph type="title"/>
          </p:nvPr>
        </p:nvSpPr>
        <p:spPr>
          <a:xfrm>
            <a:off x="799234" y="2590978"/>
            <a:ext cx="8229600" cy="857250"/>
          </a:xfrm>
        </p:spPr>
        <p:txBody>
          <a:bodyPr>
            <a:normAutofit fontScale="90000"/>
          </a:bodyPr>
          <a:lstStyle/>
          <a:p>
            <a:r>
              <a:rPr lang="en-US" dirty="0">
                <a:solidFill>
                  <a:schemeClr val="tx1"/>
                </a:solidFill>
              </a:rPr>
              <a:t>Given a graph with </a:t>
            </a:r>
            <a:r>
              <a:rPr lang="en-US" dirty="0">
                <a:solidFill>
                  <a:srgbClr val="FF0000"/>
                </a:solidFill>
              </a:rPr>
              <a:t>n</a:t>
            </a:r>
            <a:r>
              <a:rPr lang="en-US" dirty="0">
                <a:solidFill>
                  <a:schemeClr val="tx1"/>
                </a:solidFill>
              </a:rPr>
              <a:t> nodes and </a:t>
            </a:r>
            <a:r>
              <a:rPr lang="en-US" dirty="0">
                <a:solidFill>
                  <a:srgbClr val="FF0000"/>
                </a:solidFill>
              </a:rPr>
              <a:t>m</a:t>
            </a:r>
            <a:r>
              <a:rPr lang="en-US" dirty="0">
                <a:solidFill>
                  <a:schemeClr val="tx1"/>
                </a:solidFill>
              </a:rPr>
              <a:t> edges, solve the </a:t>
            </a:r>
            <a:r>
              <a:rPr lang="en-US" dirty="0" err="1">
                <a:solidFill>
                  <a:srgbClr val="FF0000"/>
                </a:solidFill>
              </a:rPr>
              <a:t>Dyck</a:t>
            </a:r>
            <a:r>
              <a:rPr lang="en-US" dirty="0">
                <a:solidFill>
                  <a:srgbClr val="FF0000"/>
                </a:solidFill>
              </a:rPr>
              <a:t>-reachability</a:t>
            </a:r>
            <a:r>
              <a:rPr lang="en-US" dirty="0">
                <a:solidFill>
                  <a:schemeClr val="tx1"/>
                </a:solidFill>
              </a:rPr>
              <a:t> problem</a:t>
            </a:r>
          </a:p>
        </p:txBody>
      </p:sp>
      <p:sp>
        <p:nvSpPr>
          <p:cNvPr id="4" name="Slide Number Placeholder 3">
            <a:extLst>
              <a:ext uri="{FF2B5EF4-FFF2-40B4-BE49-F238E27FC236}">
                <a16:creationId xmlns:a16="http://schemas.microsoft.com/office/drawing/2014/main" id="{A8BC983A-D4BF-3242-A57E-A789BA73859A}"/>
              </a:ext>
            </a:extLst>
          </p:cNvPr>
          <p:cNvSpPr>
            <a:spLocks noGrp="1"/>
          </p:cNvSpPr>
          <p:nvPr>
            <p:ph type="sldNum" sz="quarter" idx="12"/>
          </p:nvPr>
        </p:nvSpPr>
        <p:spPr/>
        <p:txBody>
          <a:bodyPr/>
          <a:lstStyle/>
          <a:p>
            <a:fld id="{59758685-D67A-AD45-9729-F546317A0807}" type="slidenum">
              <a:rPr lang="en-US" smtClean="0"/>
              <a:t>14</a:t>
            </a:fld>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82EA4A-BDB7-E94A-8ACB-811365A4ACEE}"/>
                  </a:ext>
                </a:extLst>
              </p:cNvPr>
              <p:cNvSpPr txBox="1"/>
              <p:nvPr/>
            </p:nvSpPr>
            <p:spPr>
              <a:xfrm>
                <a:off x="5717457" y="4159324"/>
                <a:ext cx="1119036" cy="923330"/>
              </a:xfrm>
              <a:prstGeom prst="rect">
                <a:avLst/>
              </a:prstGeom>
              <a:solidFill>
                <a:schemeClr val="bg1"/>
              </a:solidFill>
              <a:ln w="19050">
                <a:solidFill>
                  <a:schemeClr val="accent1"/>
                </a:solidFill>
              </a:ln>
            </p:spPr>
            <p:txBody>
              <a:bodyPr wrap="square" rtlCol="0">
                <a:spAutoFit/>
              </a:bodyPr>
              <a:lstStyle/>
              <a:p>
                <a:r>
                  <a:rPr lang="en-US" sz="1350" dirty="0"/>
                  <a:t>S := [</a:t>
                </a:r>
                <a:r>
                  <a:rPr lang="en-US" sz="1350" baseline="-25000" dirty="0"/>
                  <a:t>f</a:t>
                </a:r>
                <a:r>
                  <a:rPr lang="en-US" sz="1350" dirty="0"/>
                  <a:t> S ]</a:t>
                </a:r>
                <a:r>
                  <a:rPr lang="en-US" sz="1350" baseline="-25000" dirty="0"/>
                  <a:t>f</a:t>
                </a:r>
              </a:p>
              <a:p>
                <a:r>
                  <a:rPr lang="en-US" sz="1350" dirty="0"/>
                  <a:t>S := [</a:t>
                </a:r>
                <a:r>
                  <a:rPr lang="en-US" sz="1350" baseline="-25000" dirty="0"/>
                  <a:t>g</a:t>
                </a:r>
                <a:r>
                  <a:rPr lang="en-US" sz="1350" dirty="0"/>
                  <a:t> S ]</a:t>
                </a:r>
                <a:r>
                  <a:rPr lang="en-US" sz="1350" baseline="-25000" dirty="0"/>
                  <a:t>g</a:t>
                </a:r>
              </a:p>
              <a:p>
                <a:r>
                  <a:rPr lang="en-US" sz="1350" dirty="0"/>
                  <a:t>S := S S</a:t>
                </a:r>
              </a:p>
              <a:p>
                <a:r>
                  <a:rPr lang="en-US" sz="1350" dirty="0"/>
                  <a:t>S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20" name="TextBox 19">
                <a:extLst>
                  <a:ext uri="{FF2B5EF4-FFF2-40B4-BE49-F238E27FC236}">
                    <a16:creationId xmlns:a16="http://schemas.microsoft.com/office/drawing/2014/main" id="{D582EA4A-BDB7-E94A-8ACB-811365A4ACEE}"/>
                  </a:ext>
                </a:extLst>
              </p:cNvPr>
              <p:cNvSpPr txBox="1">
                <a:spLocks noRot="1" noChangeAspect="1" noMove="1" noResize="1" noEditPoints="1" noAdjustHandles="1" noChangeArrowheads="1" noChangeShapeType="1" noTextEdit="1"/>
              </p:cNvSpPr>
              <p:nvPr/>
            </p:nvSpPr>
            <p:spPr>
              <a:xfrm>
                <a:off x="5717457" y="4159324"/>
                <a:ext cx="1119036" cy="923330"/>
              </a:xfrm>
              <a:prstGeom prst="rect">
                <a:avLst/>
              </a:prstGeom>
              <a:blipFill>
                <a:blip r:embed="rId3"/>
                <a:stretch>
                  <a:fillRect b="-3947"/>
                </a:stretch>
              </a:blipFill>
              <a:ln w="19050">
                <a:solidFill>
                  <a:schemeClr val="accent1"/>
                </a:solidFill>
              </a:ln>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5381F2C8-D040-B840-AEAC-722212925627}"/>
              </a:ext>
            </a:extLst>
          </p:cNvPr>
          <p:cNvGrpSpPr/>
          <p:nvPr/>
        </p:nvGrpSpPr>
        <p:grpSpPr>
          <a:xfrm>
            <a:off x="1573038" y="3953714"/>
            <a:ext cx="1690967" cy="1165313"/>
            <a:chOff x="5012860" y="2254726"/>
            <a:chExt cx="2254623" cy="1553751"/>
          </a:xfrm>
        </p:grpSpPr>
        <p:sp>
          <p:nvSpPr>
            <p:cNvPr id="37" name="Oval 36">
              <a:extLst>
                <a:ext uri="{FF2B5EF4-FFF2-40B4-BE49-F238E27FC236}">
                  <a16:creationId xmlns:a16="http://schemas.microsoft.com/office/drawing/2014/main" id="{7D4E7207-2D96-FE43-864B-28FBE9EFE051}"/>
                </a:ext>
              </a:extLst>
            </p:cNvPr>
            <p:cNvSpPr/>
            <p:nvPr/>
          </p:nvSpPr>
          <p:spPr>
            <a:xfrm>
              <a:off x="5012860" y="2439392"/>
              <a:ext cx="365760" cy="390145"/>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38" name="Oval 37">
              <a:extLst>
                <a:ext uri="{FF2B5EF4-FFF2-40B4-BE49-F238E27FC236}">
                  <a16:creationId xmlns:a16="http://schemas.microsoft.com/office/drawing/2014/main" id="{55396B63-C99F-B54E-BD57-6F70FFE51965}"/>
                </a:ext>
              </a:extLst>
            </p:cNvPr>
            <p:cNvSpPr/>
            <p:nvPr/>
          </p:nvSpPr>
          <p:spPr>
            <a:xfrm>
              <a:off x="5896332"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39" name="Oval 38">
              <a:extLst>
                <a:ext uri="{FF2B5EF4-FFF2-40B4-BE49-F238E27FC236}">
                  <a16:creationId xmlns:a16="http://schemas.microsoft.com/office/drawing/2014/main" id="{717429D0-3D35-0540-9AC1-132E27B4E9AB}"/>
                </a:ext>
              </a:extLst>
            </p:cNvPr>
            <p:cNvSpPr/>
            <p:nvPr/>
          </p:nvSpPr>
          <p:spPr>
            <a:xfrm>
              <a:off x="6901723"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40" name="Straight Arrow Connector 39">
              <a:extLst>
                <a:ext uri="{FF2B5EF4-FFF2-40B4-BE49-F238E27FC236}">
                  <a16:creationId xmlns:a16="http://schemas.microsoft.com/office/drawing/2014/main" id="{56DB24A1-8FB9-774D-88A5-068AE99B7C99}"/>
                </a:ext>
              </a:extLst>
            </p:cNvPr>
            <p:cNvCxnSpPr>
              <a:cxnSpLocks/>
            </p:cNvCxnSpPr>
            <p:nvPr/>
          </p:nvCxnSpPr>
          <p:spPr>
            <a:xfrm>
              <a:off x="5378620" y="2634465"/>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DF8B068-DFBD-274F-A252-4741DD268DE3}"/>
                </a:ext>
              </a:extLst>
            </p:cNvPr>
            <p:cNvCxnSpPr>
              <a:cxnSpLocks/>
            </p:cNvCxnSpPr>
            <p:nvPr/>
          </p:nvCxnSpPr>
          <p:spPr>
            <a:xfrm flipV="1">
              <a:off x="6262092" y="2634465"/>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75B116B-A9EC-2D41-BA95-2F1F3A6E5B4A}"/>
                </a:ext>
              </a:extLst>
            </p:cNvPr>
            <p:cNvSpPr txBox="1"/>
            <p:nvPr/>
          </p:nvSpPr>
          <p:spPr>
            <a:xfrm>
              <a:off x="5476672" y="2254726"/>
              <a:ext cx="393327" cy="400109"/>
            </a:xfrm>
            <a:prstGeom prst="rect">
              <a:avLst/>
            </a:prstGeom>
            <a:noFill/>
          </p:spPr>
          <p:txBody>
            <a:bodyPr wrap="square" rtlCol="0">
              <a:spAutoFit/>
            </a:bodyPr>
            <a:lstStyle/>
            <a:p>
              <a:r>
                <a:rPr lang="en-US" sz="1350" dirty="0"/>
                <a:t>[</a:t>
              </a:r>
              <a:r>
                <a:rPr lang="en-US" sz="1350" baseline="-25000" dirty="0"/>
                <a:t>f</a:t>
              </a:r>
            </a:p>
          </p:txBody>
        </p:sp>
        <p:sp>
          <p:nvSpPr>
            <p:cNvPr id="43" name="TextBox 42">
              <a:extLst>
                <a:ext uri="{FF2B5EF4-FFF2-40B4-BE49-F238E27FC236}">
                  <a16:creationId xmlns:a16="http://schemas.microsoft.com/office/drawing/2014/main" id="{4BC15463-B2B6-C344-8DB2-EBE87CC12A9C}"/>
                </a:ext>
              </a:extLst>
            </p:cNvPr>
            <p:cNvSpPr txBox="1"/>
            <p:nvPr/>
          </p:nvSpPr>
          <p:spPr>
            <a:xfrm>
              <a:off x="6386476" y="2254726"/>
              <a:ext cx="393327" cy="400109"/>
            </a:xfrm>
            <a:prstGeom prst="rect">
              <a:avLst/>
            </a:prstGeom>
            <a:noFill/>
          </p:spPr>
          <p:txBody>
            <a:bodyPr wrap="square" rtlCol="0">
              <a:spAutoFit/>
            </a:bodyPr>
            <a:lstStyle/>
            <a:p>
              <a:r>
                <a:rPr lang="en-US" sz="1350" dirty="0"/>
                <a:t>]</a:t>
              </a:r>
              <a:r>
                <a:rPr lang="en-US" sz="1350" baseline="-25000" dirty="0"/>
                <a:t>f</a:t>
              </a:r>
            </a:p>
          </p:txBody>
        </p:sp>
        <p:sp>
          <p:nvSpPr>
            <p:cNvPr id="44" name="Oval 43">
              <a:extLst>
                <a:ext uri="{FF2B5EF4-FFF2-40B4-BE49-F238E27FC236}">
                  <a16:creationId xmlns:a16="http://schemas.microsoft.com/office/drawing/2014/main" id="{00FA5775-5BC3-C540-B5CD-0EBF9EF0889A}"/>
                </a:ext>
              </a:extLst>
            </p:cNvPr>
            <p:cNvSpPr/>
            <p:nvPr/>
          </p:nvSpPr>
          <p:spPr>
            <a:xfrm>
              <a:off x="6888653" y="341833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z</a:t>
              </a:r>
            </a:p>
          </p:txBody>
        </p:sp>
        <p:cxnSp>
          <p:nvCxnSpPr>
            <p:cNvPr id="45" name="Straight Arrow Connector 44">
              <a:extLst>
                <a:ext uri="{FF2B5EF4-FFF2-40B4-BE49-F238E27FC236}">
                  <a16:creationId xmlns:a16="http://schemas.microsoft.com/office/drawing/2014/main" id="{CC4F2BC7-AB4D-F94F-B7A3-56CBD4CDCE67}"/>
                </a:ext>
              </a:extLst>
            </p:cNvPr>
            <p:cNvCxnSpPr>
              <a:cxnSpLocks/>
              <a:stCxn id="40" idx="5"/>
            </p:cNvCxnSpPr>
            <p:nvPr/>
          </p:nvCxnSpPr>
          <p:spPr>
            <a:xfrm>
              <a:off x="6208528" y="2772402"/>
              <a:ext cx="733689" cy="703065"/>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FE97CAF-FF28-ED49-AFC6-E2B7FDAE9B5D}"/>
                </a:ext>
              </a:extLst>
            </p:cNvPr>
            <p:cNvSpPr txBox="1"/>
            <p:nvPr/>
          </p:nvSpPr>
          <p:spPr>
            <a:xfrm>
              <a:off x="6707462" y="2947079"/>
              <a:ext cx="454287" cy="400109"/>
            </a:xfrm>
            <a:prstGeom prst="rect">
              <a:avLst/>
            </a:prstGeom>
            <a:noFill/>
          </p:spPr>
          <p:txBody>
            <a:bodyPr wrap="square" rtlCol="0">
              <a:spAutoFit/>
            </a:bodyPr>
            <a:lstStyle/>
            <a:p>
              <a:r>
                <a:rPr lang="en-US" sz="1350" dirty="0"/>
                <a:t>]</a:t>
              </a:r>
              <a:r>
                <a:rPr lang="en-US" sz="1350" baseline="-25000" dirty="0"/>
                <a:t>g</a:t>
              </a:r>
            </a:p>
          </p:txBody>
        </p:sp>
      </p:grpSp>
      <p:grpSp>
        <p:nvGrpSpPr>
          <p:cNvPr id="54" name="Group 53">
            <a:extLst>
              <a:ext uri="{FF2B5EF4-FFF2-40B4-BE49-F238E27FC236}">
                <a16:creationId xmlns:a16="http://schemas.microsoft.com/office/drawing/2014/main" id="{F865E381-5330-0D48-9623-1CE36191316C}"/>
              </a:ext>
            </a:extLst>
          </p:cNvPr>
          <p:cNvGrpSpPr/>
          <p:nvPr/>
        </p:nvGrpSpPr>
        <p:grpSpPr>
          <a:xfrm>
            <a:off x="1850399" y="4268885"/>
            <a:ext cx="1154007" cy="725817"/>
            <a:chOff x="5349977" y="2645649"/>
            <a:chExt cx="1538676" cy="967756"/>
          </a:xfrm>
        </p:grpSpPr>
        <p:cxnSp>
          <p:nvCxnSpPr>
            <p:cNvPr id="55" name="Straight Arrow Connector 54">
              <a:extLst>
                <a:ext uri="{FF2B5EF4-FFF2-40B4-BE49-F238E27FC236}">
                  <a16:creationId xmlns:a16="http://schemas.microsoft.com/office/drawing/2014/main" id="{5CEBFB85-69FB-4548-90BE-A1C474B9BD79}"/>
                </a:ext>
              </a:extLst>
            </p:cNvPr>
            <p:cNvCxnSpPr>
              <a:cxnSpLocks/>
            </p:cNvCxnSpPr>
            <p:nvPr/>
          </p:nvCxnSpPr>
          <p:spPr>
            <a:xfrm flipH="1">
              <a:off x="5349977" y="2717613"/>
              <a:ext cx="4603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01C2477-1C5D-4747-A72E-96900202421A}"/>
                </a:ext>
              </a:extLst>
            </p:cNvPr>
            <p:cNvCxnSpPr>
              <a:cxnSpLocks/>
            </p:cNvCxnSpPr>
            <p:nvPr/>
          </p:nvCxnSpPr>
          <p:spPr>
            <a:xfrm flipH="1">
              <a:off x="6216214" y="2713773"/>
              <a:ext cx="503891" cy="18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D56D8C1-3010-F349-A5CE-CBC6DAA64CCE}"/>
                </a:ext>
              </a:extLst>
            </p:cNvPr>
            <p:cNvCxnSpPr>
              <a:cxnSpLocks/>
            </p:cNvCxnSpPr>
            <p:nvPr/>
          </p:nvCxnSpPr>
          <p:spPr>
            <a:xfrm flipH="1" flipV="1">
              <a:off x="6140951" y="2858857"/>
              <a:ext cx="747702" cy="7545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A5007E7-D528-9845-B981-63219B91014C}"/>
                </a:ext>
              </a:extLst>
            </p:cNvPr>
            <p:cNvSpPr txBox="1"/>
            <p:nvPr/>
          </p:nvSpPr>
          <p:spPr>
            <a:xfrm>
              <a:off x="6143968" y="3102154"/>
              <a:ext cx="454287" cy="400109"/>
            </a:xfrm>
            <a:prstGeom prst="rect">
              <a:avLst/>
            </a:prstGeom>
            <a:noFill/>
          </p:spPr>
          <p:txBody>
            <a:bodyPr wrap="square" rtlCol="0">
              <a:spAutoFit/>
            </a:bodyPr>
            <a:lstStyle/>
            <a:p>
              <a:r>
                <a:rPr lang="en-US" sz="1350" dirty="0"/>
                <a:t>[</a:t>
              </a:r>
              <a:r>
                <a:rPr lang="en-US" sz="1350" baseline="-25000" dirty="0"/>
                <a:t>g</a:t>
              </a:r>
            </a:p>
          </p:txBody>
        </p:sp>
        <p:sp>
          <p:nvSpPr>
            <p:cNvPr id="59" name="TextBox 58">
              <a:extLst>
                <a:ext uri="{FF2B5EF4-FFF2-40B4-BE49-F238E27FC236}">
                  <a16:creationId xmlns:a16="http://schemas.microsoft.com/office/drawing/2014/main" id="{2285514B-A593-CC44-9EEF-94C27D0E4D40}"/>
                </a:ext>
              </a:extLst>
            </p:cNvPr>
            <p:cNvSpPr txBox="1"/>
            <p:nvPr/>
          </p:nvSpPr>
          <p:spPr>
            <a:xfrm>
              <a:off x="5448685" y="2725969"/>
              <a:ext cx="434564" cy="400109"/>
            </a:xfrm>
            <a:prstGeom prst="rect">
              <a:avLst/>
            </a:prstGeom>
            <a:noFill/>
          </p:spPr>
          <p:txBody>
            <a:bodyPr wrap="square" rtlCol="0">
              <a:spAutoFit/>
            </a:bodyPr>
            <a:lstStyle/>
            <a:p>
              <a:r>
                <a:rPr lang="en-US" sz="1350" dirty="0"/>
                <a:t>]</a:t>
              </a:r>
              <a:r>
                <a:rPr lang="en-US" sz="1350" baseline="-25000" dirty="0"/>
                <a:t>f</a:t>
              </a:r>
            </a:p>
          </p:txBody>
        </p:sp>
        <p:sp>
          <p:nvSpPr>
            <p:cNvPr id="60" name="TextBox 59">
              <a:extLst>
                <a:ext uri="{FF2B5EF4-FFF2-40B4-BE49-F238E27FC236}">
                  <a16:creationId xmlns:a16="http://schemas.microsoft.com/office/drawing/2014/main" id="{C9BD75D8-712E-9949-B5D7-A93C8A99A745}"/>
                </a:ext>
              </a:extLst>
            </p:cNvPr>
            <p:cNvSpPr txBox="1"/>
            <p:nvPr/>
          </p:nvSpPr>
          <p:spPr>
            <a:xfrm>
              <a:off x="6378654" y="2645649"/>
              <a:ext cx="393327" cy="400109"/>
            </a:xfrm>
            <a:prstGeom prst="rect">
              <a:avLst/>
            </a:prstGeom>
            <a:noFill/>
          </p:spPr>
          <p:txBody>
            <a:bodyPr wrap="square" rtlCol="0">
              <a:spAutoFit/>
            </a:bodyPr>
            <a:lstStyle/>
            <a:p>
              <a:r>
                <a:rPr lang="en-US" sz="1350" dirty="0"/>
                <a:t>[</a:t>
              </a:r>
              <a:r>
                <a:rPr lang="en-US" sz="1350" baseline="-25000" dirty="0"/>
                <a:t>f</a:t>
              </a:r>
            </a:p>
          </p:txBody>
        </p:sp>
      </p:grpSp>
    </p:spTree>
    <p:extLst>
      <p:ext uri="{BB962C8B-B14F-4D97-AF65-F5344CB8AC3E}">
        <p14:creationId xmlns:p14="http://schemas.microsoft.com/office/powerpoint/2010/main" val="182132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3C68-68B6-7D4F-9F4E-5C549B16BE7B}"/>
              </a:ext>
            </a:extLst>
          </p:cNvPr>
          <p:cNvSpPr>
            <a:spLocks noGrp="1"/>
          </p:cNvSpPr>
          <p:nvPr>
            <p:ph type="title"/>
          </p:nvPr>
        </p:nvSpPr>
        <p:spPr/>
        <p:txBody>
          <a:bodyPr/>
          <a:lstStyle/>
          <a:p>
            <a:r>
              <a:rPr lang="en-US" dirty="0"/>
              <a:t>Traditional Approach</a:t>
            </a:r>
          </a:p>
        </p:txBody>
      </p:sp>
      <p:sp>
        <p:nvSpPr>
          <p:cNvPr id="3" name="Slide Number Placeholder 2">
            <a:extLst>
              <a:ext uri="{FF2B5EF4-FFF2-40B4-BE49-F238E27FC236}">
                <a16:creationId xmlns:a16="http://schemas.microsoft.com/office/drawing/2014/main" id="{C152B0B1-5F57-2F40-A71F-0A25B208ED78}"/>
              </a:ext>
            </a:extLst>
          </p:cNvPr>
          <p:cNvSpPr>
            <a:spLocks noGrp="1"/>
          </p:cNvSpPr>
          <p:nvPr>
            <p:ph type="sldNum" sz="quarter" idx="12"/>
          </p:nvPr>
        </p:nvSpPr>
        <p:spPr/>
        <p:txBody>
          <a:bodyPr/>
          <a:lstStyle/>
          <a:p>
            <a:fld id="{59758685-D67A-AD45-9729-F546317A0807}" type="slidenum">
              <a:rPr lang="en-US" smtClean="0"/>
              <a:t>15</a:t>
            </a:fld>
            <a:endParaRPr lang="en-US"/>
          </a:p>
        </p:txBody>
      </p:sp>
      <p:sp>
        <p:nvSpPr>
          <p:cNvPr id="4" name="Text Box 1028">
            <a:extLst>
              <a:ext uri="{FF2B5EF4-FFF2-40B4-BE49-F238E27FC236}">
                <a16:creationId xmlns:a16="http://schemas.microsoft.com/office/drawing/2014/main" id="{3C66A6F7-337B-DF4C-955E-04DF58AB6C74}"/>
              </a:ext>
            </a:extLst>
          </p:cNvPr>
          <p:cNvSpPr txBox="1">
            <a:spLocks noChangeArrowheads="1"/>
          </p:cNvSpPr>
          <p:nvPr/>
        </p:nvSpPr>
        <p:spPr bwMode="auto">
          <a:xfrm>
            <a:off x="4035028" y="2026310"/>
            <a:ext cx="1484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Grammar</a:t>
            </a:r>
          </a:p>
        </p:txBody>
      </p:sp>
      <p:sp>
        <p:nvSpPr>
          <p:cNvPr id="5" name="Text Box 1029">
            <a:extLst>
              <a:ext uri="{FF2B5EF4-FFF2-40B4-BE49-F238E27FC236}">
                <a16:creationId xmlns:a16="http://schemas.microsoft.com/office/drawing/2014/main" id="{2C45118D-FA0B-0D42-BE9E-8510483EAED6}"/>
              </a:ext>
            </a:extLst>
          </p:cNvPr>
          <p:cNvSpPr txBox="1">
            <a:spLocks noChangeArrowheads="1"/>
          </p:cNvSpPr>
          <p:nvPr/>
        </p:nvSpPr>
        <p:spPr bwMode="auto">
          <a:xfrm>
            <a:off x="1298184" y="2038053"/>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Graph</a:t>
            </a:r>
          </a:p>
        </p:txBody>
      </p:sp>
      <p:grpSp>
        <p:nvGrpSpPr>
          <p:cNvPr id="27" name="Group 26">
            <a:extLst>
              <a:ext uri="{FF2B5EF4-FFF2-40B4-BE49-F238E27FC236}">
                <a16:creationId xmlns:a16="http://schemas.microsoft.com/office/drawing/2014/main" id="{0FFEE9DD-C398-784E-AA11-C20D3EAB37C2}"/>
              </a:ext>
            </a:extLst>
          </p:cNvPr>
          <p:cNvGrpSpPr/>
          <p:nvPr/>
        </p:nvGrpSpPr>
        <p:grpSpPr>
          <a:xfrm>
            <a:off x="1220198" y="3280173"/>
            <a:ext cx="1698122" cy="913210"/>
            <a:chOff x="1626931" y="3230563"/>
            <a:chExt cx="2264162" cy="1217613"/>
          </a:xfrm>
        </p:grpSpPr>
        <p:sp>
          <p:nvSpPr>
            <p:cNvPr id="6" name="Oval 1030">
              <a:extLst>
                <a:ext uri="{FF2B5EF4-FFF2-40B4-BE49-F238E27FC236}">
                  <a16:creationId xmlns:a16="http://schemas.microsoft.com/office/drawing/2014/main" id="{99D48278-968C-0640-98F1-AAABF60FFA67}"/>
                </a:ext>
              </a:extLst>
            </p:cNvPr>
            <p:cNvSpPr>
              <a:spLocks noChangeArrowheads="1"/>
            </p:cNvSpPr>
            <p:nvPr/>
          </p:nvSpPr>
          <p:spPr bwMode="auto">
            <a:xfrm>
              <a:off x="1626931" y="3906838"/>
              <a:ext cx="746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Oval 1031">
              <a:extLst>
                <a:ext uri="{FF2B5EF4-FFF2-40B4-BE49-F238E27FC236}">
                  <a16:creationId xmlns:a16="http://schemas.microsoft.com/office/drawing/2014/main" id="{99FEA0B5-A1B6-404B-AD6B-32C489F2055D}"/>
                </a:ext>
              </a:extLst>
            </p:cNvPr>
            <p:cNvSpPr>
              <a:spLocks noChangeArrowheads="1"/>
            </p:cNvSpPr>
            <p:nvPr/>
          </p:nvSpPr>
          <p:spPr bwMode="auto">
            <a:xfrm>
              <a:off x="2944556" y="3668713"/>
              <a:ext cx="746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Oval 1032">
              <a:extLst>
                <a:ext uri="{FF2B5EF4-FFF2-40B4-BE49-F238E27FC236}">
                  <a16:creationId xmlns:a16="http://schemas.microsoft.com/office/drawing/2014/main" id="{98829175-6146-F649-92E4-F9A1E6D82EC5}"/>
                </a:ext>
              </a:extLst>
            </p:cNvPr>
            <p:cNvSpPr>
              <a:spLocks noChangeArrowheads="1"/>
            </p:cNvSpPr>
            <p:nvPr/>
          </p:nvSpPr>
          <p:spPr bwMode="auto">
            <a:xfrm>
              <a:off x="3744656" y="4373563"/>
              <a:ext cx="746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9" name="AutoShape 1033">
              <a:extLst>
                <a:ext uri="{FF2B5EF4-FFF2-40B4-BE49-F238E27FC236}">
                  <a16:creationId xmlns:a16="http://schemas.microsoft.com/office/drawing/2014/main" id="{175F58D7-BA57-C146-B14A-E2CF88D86A18}"/>
                </a:ext>
              </a:extLst>
            </p:cNvPr>
            <p:cNvCxnSpPr>
              <a:cxnSpLocks noChangeShapeType="1"/>
            </p:cNvCxnSpPr>
            <p:nvPr/>
          </p:nvCxnSpPr>
          <p:spPr bwMode="auto">
            <a:xfrm flipV="1">
              <a:off x="1690431" y="3706813"/>
              <a:ext cx="1254125" cy="211138"/>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034">
              <a:extLst>
                <a:ext uri="{FF2B5EF4-FFF2-40B4-BE49-F238E27FC236}">
                  <a16:creationId xmlns:a16="http://schemas.microsoft.com/office/drawing/2014/main" id="{B9C09CE0-CEDF-F348-BC61-93D98427B5A1}"/>
                </a:ext>
              </a:extLst>
            </p:cNvPr>
            <p:cNvCxnSpPr>
              <a:cxnSpLocks noChangeShapeType="1"/>
            </p:cNvCxnSpPr>
            <p:nvPr/>
          </p:nvCxnSpPr>
          <p:spPr bwMode="auto">
            <a:xfrm>
              <a:off x="2955669" y="3679826"/>
              <a:ext cx="800100" cy="704850"/>
            </a:xfrm>
            <a:prstGeom prst="straightConnector1">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1035">
              <a:extLst>
                <a:ext uri="{FF2B5EF4-FFF2-40B4-BE49-F238E27FC236}">
                  <a16:creationId xmlns:a16="http://schemas.microsoft.com/office/drawing/2014/main" id="{CEAB0FCF-740A-AF4A-9AED-8672FF52BC0E}"/>
                </a:ext>
              </a:extLst>
            </p:cNvPr>
            <p:cNvSpPr txBox="1">
              <a:spLocks noChangeArrowheads="1"/>
            </p:cNvSpPr>
            <p:nvPr/>
          </p:nvSpPr>
          <p:spPr bwMode="auto">
            <a:xfrm>
              <a:off x="1919031" y="3230563"/>
              <a:ext cx="519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accent2"/>
                  </a:solidFill>
                </a:rPr>
                <a:t>B</a:t>
              </a:r>
              <a:endParaRPr lang="en-US" altLang="en-US" dirty="0"/>
            </a:p>
          </p:txBody>
        </p:sp>
        <p:sp>
          <p:nvSpPr>
            <p:cNvPr id="12" name="Text Box 1036">
              <a:extLst>
                <a:ext uri="{FF2B5EF4-FFF2-40B4-BE49-F238E27FC236}">
                  <a16:creationId xmlns:a16="http://schemas.microsoft.com/office/drawing/2014/main" id="{9CF8A554-723C-1847-BFB2-C32C0EBC6594}"/>
                </a:ext>
              </a:extLst>
            </p:cNvPr>
            <p:cNvSpPr txBox="1">
              <a:spLocks noChangeArrowheads="1"/>
            </p:cNvSpPr>
            <p:nvPr/>
          </p:nvSpPr>
          <p:spPr bwMode="auto">
            <a:xfrm>
              <a:off x="3347781" y="3516314"/>
              <a:ext cx="5433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9900"/>
                  </a:solidFill>
                </a:rPr>
                <a:t>C</a:t>
              </a:r>
              <a:endParaRPr lang="en-US" altLang="en-US" dirty="0"/>
            </a:p>
          </p:txBody>
        </p:sp>
      </p:grpSp>
      <p:grpSp>
        <p:nvGrpSpPr>
          <p:cNvPr id="13" name="Group 1037">
            <a:extLst>
              <a:ext uri="{FF2B5EF4-FFF2-40B4-BE49-F238E27FC236}">
                <a16:creationId xmlns:a16="http://schemas.microsoft.com/office/drawing/2014/main" id="{EFA1399C-6723-934E-A749-3A5177635464}"/>
              </a:ext>
            </a:extLst>
          </p:cNvPr>
          <p:cNvGrpSpPr>
            <a:grpSpLocks/>
          </p:cNvGrpSpPr>
          <p:nvPr/>
        </p:nvGrpSpPr>
        <p:grpSpPr bwMode="auto">
          <a:xfrm>
            <a:off x="1236149" y="3834411"/>
            <a:ext cx="1495425" cy="650082"/>
            <a:chOff x="2042" y="3178"/>
            <a:chExt cx="1256" cy="546"/>
          </a:xfrm>
        </p:grpSpPr>
        <p:cxnSp>
          <p:nvCxnSpPr>
            <p:cNvPr id="14" name="AutoShape 1038">
              <a:extLst>
                <a:ext uri="{FF2B5EF4-FFF2-40B4-BE49-F238E27FC236}">
                  <a16:creationId xmlns:a16="http://schemas.microsoft.com/office/drawing/2014/main" id="{7D58CFDB-0995-E849-95E8-84335AC2F646}"/>
                </a:ext>
              </a:extLst>
            </p:cNvPr>
            <p:cNvCxnSpPr>
              <a:cxnSpLocks noChangeShapeType="1"/>
            </p:cNvCxnSpPr>
            <p:nvPr/>
          </p:nvCxnSpPr>
          <p:spPr bwMode="auto">
            <a:xfrm>
              <a:off x="2042" y="3178"/>
              <a:ext cx="1256" cy="272"/>
            </a:xfrm>
            <a:prstGeom prst="straightConnector1">
              <a:avLst/>
            </a:prstGeom>
            <a:noFill/>
            <a:ln w="38100" cap="rnd">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039">
              <a:extLst>
                <a:ext uri="{FF2B5EF4-FFF2-40B4-BE49-F238E27FC236}">
                  <a16:creationId xmlns:a16="http://schemas.microsoft.com/office/drawing/2014/main" id="{5D1767B7-E6A3-6D47-93DE-EC96A2D9143B}"/>
                </a:ext>
              </a:extLst>
            </p:cNvPr>
            <p:cNvSpPr txBox="1">
              <a:spLocks noChangeArrowheads="1"/>
            </p:cNvSpPr>
            <p:nvPr/>
          </p:nvSpPr>
          <p:spPr bwMode="auto">
            <a:xfrm>
              <a:off x="2498" y="3336"/>
              <a:ext cx="32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rPr>
                <a:t>A</a:t>
              </a:r>
              <a:endParaRPr lang="en-US" altLang="en-US"/>
            </a:p>
          </p:txBody>
        </p:sp>
      </p:grpSp>
      <p:grpSp>
        <p:nvGrpSpPr>
          <p:cNvPr id="16" name="Group 1040">
            <a:extLst>
              <a:ext uri="{FF2B5EF4-FFF2-40B4-BE49-F238E27FC236}">
                <a16:creationId xmlns:a16="http://schemas.microsoft.com/office/drawing/2014/main" id="{C8485C0B-A467-1D4B-B992-B100C9015017}"/>
              </a:ext>
            </a:extLst>
          </p:cNvPr>
          <p:cNvGrpSpPr>
            <a:grpSpLocks/>
          </p:cNvGrpSpPr>
          <p:nvPr/>
        </p:nvGrpSpPr>
        <p:grpSpPr bwMode="auto">
          <a:xfrm>
            <a:off x="4035029" y="2990255"/>
            <a:ext cx="1543050" cy="1443038"/>
            <a:chOff x="4248" y="1692"/>
            <a:chExt cx="1296" cy="1212"/>
          </a:xfrm>
        </p:grpSpPr>
        <p:sp>
          <p:nvSpPr>
            <p:cNvPr id="17" name="Rectangle 1041">
              <a:extLst>
                <a:ext uri="{FF2B5EF4-FFF2-40B4-BE49-F238E27FC236}">
                  <a16:creationId xmlns:a16="http://schemas.microsoft.com/office/drawing/2014/main" id="{9781AA77-D986-D741-AACC-494E677F2E7C}"/>
                </a:ext>
              </a:extLst>
            </p:cNvPr>
            <p:cNvSpPr>
              <a:spLocks noChangeArrowheads="1"/>
            </p:cNvSpPr>
            <p:nvPr/>
          </p:nvSpPr>
          <p:spPr bwMode="auto">
            <a:xfrm>
              <a:off x="4248" y="1692"/>
              <a:ext cx="1296" cy="12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Text Box 1042">
              <a:extLst>
                <a:ext uri="{FF2B5EF4-FFF2-40B4-BE49-F238E27FC236}">
                  <a16:creationId xmlns:a16="http://schemas.microsoft.com/office/drawing/2014/main" id="{9C8B1506-A8ED-E843-A01C-222A67E27EA8}"/>
                </a:ext>
              </a:extLst>
            </p:cNvPr>
            <p:cNvSpPr txBox="1">
              <a:spLocks noChangeArrowheads="1"/>
            </p:cNvSpPr>
            <p:nvPr/>
          </p:nvSpPr>
          <p:spPr bwMode="auto">
            <a:xfrm>
              <a:off x="4310" y="2095"/>
              <a:ext cx="1213" cy="3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3300"/>
                  </a:solidFill>
                </a:rPr>
                <a:t>A</a:t>
              </a:r>
              <a:r>
                <a:rPr lang="en-US" altLang="en-US" sz="2400" dirty="0"/>
                <a:t> </a:t>
              </a:r>
              <a:r>
                <a:rPr lang="en-US" altLang="en-US" sz="2400" dirty="0">
                  <a:sym typeface="Symbol" pitchFamily="2" charset="2"/>
                </a:rPr>
                <a:t></a:t>
              </a:r>
              <a:r>
                <a:rPr lang="en-US" altLang="en-US" sz="2400" dirty="0"/>
                <a:t> </a:t>
              </a:r>
              <a:r>
                <a:rPr lang="en-US" altLang="en-US" sz="2400" dirty="0">
                  <a:solidFill>
                    <a:schemeClr val="accent2"/>
                  </a:solidFill>
                </a:rPr>
                <a:t>B  </a:t>
              </a:r>
              <a:r>
                <a:rPr lang="en-US" altLang="en-US" sz="2400" dirty="0">
                  <a:solidFill>
                    <a:srgbClr val="009900"/>
                  </a:solidFill>
                </a:rPr>
                <a:t>C</a:t>
              </a:r>
              <a:endParaRPr lang="en-US" altLang="en-US" dirty="0"/>
            </a:p>
          </p:txBody>
        </p:sp>
        <p:grpSp>
          <p:nvGrpSpPr>
            <p:cNvPr id="19" name="Group 1043">
              <a:extLst>
                <a:ext uri="{FF2B5EF4-FFF2-40B4-BE49-F238E27FC236}">
                  <a16:creationId xmlns:a16="http://schemas.microsoft.com/office/drawing/2014/main" id="{9AF98664-0089-C143-BB9A-F729373C2F43}"/>
                </a:ext>
              </a:extLst>
            </p:cNvPr>
            <p:cNvGrpSpPr>
              <a:grpSpLocks/>
            </p:cNvGrpSpPr>
            <p:nvPr/>
          </p:nvGrpSpPr>
          <p:grpSpPr bwMode="auto">
            <a:xfrm>
              <a:off x="4695" y="2472"/>
              <a:ext cx="48" cy="312"/>
              <a:chOff x="4398" y="2472"/>
              <a:chExt cx="48" cy="312"/>
            </a:xfrm>
          </p:grpSpPr>
          <p:sp>
            <p:nvSpPr>
              <p:cNvPr id="24" name="Oval 1044">
                <a:extLst>
                  <a:ext uri="{FF2B5EF4-FFF2-40B4-BE49-F238E27FC236}">
                    <a16:creationId xmlns:a16="http://schemas.microsoft.com/office/drawing/2014/main" id="{D947018E-909A-0041-B841-C307F6F658F0}"/>
                  </a:ext>
                </a:extLst>
              </p:cNvPr>
              <p:cNvSpPr>
                <a:spLocks noChangeArrowheads="1"/>
              </p:cNvSpPr>
              <p:nvPr/>
            </p:nvSpPr>
            <p:spPr bwMode="auto">
              <a:xfrm>
                <a:off x="4398" y="2472"/>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 name="Oval 1045">
                <a:extLst>
                  <a:ext uri="{FF2B5EF4-FFF2-40B4-BE49-F238E27FC236}">
                    <a16:creationId xmlns:a16="http://schemas.microsoft.com/office/drawing/2014/main" id="{9527ACBB-F61E-8544-958D-1A33216424B8}"/>
                  </a:ext>
                </a:extLst>
              </p:cNvPr>
              <p:cNvSpPr>
                <a:spLocks noChangeArrowheads="1"/>
              </p:cNvSpPr>
              <p:nvPr/>
            </p:nvSpPr>
            <p:spPr bwMode="auto">
              <a:xfrm>
                <a:off x="4398" y="2598"/>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6" name="Oval 1046">
                <a:extLst>
                  <a:ext uri="{FF2B5EF4-FFF2-40B4-BE49-F238E27FC236}">
                    <a16:creationId xmlns:a16="http://schemas.microsoft.com/office/drawing/2014/main" id="{A562A19C-F56E-5E4B-BBFD-035E46D414C7}"/>
                  </a:ext>
                </a:extLst>
              </p:cNvPr>
              <p:cNvSpPr>
                <a:spLocks noChangeArrowheads="1"/>
              </p:cNvSpPr>
              <p:nvPr/>
            </p:nvSpPr>
            <p:spPr bwMode="auto">
              <a:xfrm>
                <a:off x="4398" y="2724"/>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20" name="Group 1047">
              <a:extLst>
                <a:ext uri="{FF2B5EF4-FFF2-40B4-BE49-F238E27FC236}">
                  <a16:creationId xmlns:a16="http://schemas.microsoft.com/office/drawing/2014/main" id="{758FD29C-7BAD-5F45-9631-235EE8397F5A}"/>
                </a:ext>
              </a:extLst>
            </p:cNvPr>
            <p:cNvGrpSpPr>
              <a:grpSpLocks/>
            </p:cNvGrpSpPr>
            <p:nvPr/>
          </p:nvGrpSpPr>
          <p:grpSpPr bwMode="auto">
            <a:xfrm>
              <a:off x="4695" y="1800"/>
              <a:ext cx="48" cy="312"/>
              <a:chOff x="4398" y="1800"/>
              <a:chExt cx="48" cy="312"/>
            </a:xfrm>
          </p:grpSpPr>
          <p:sp>
            <p:nvSpPr>
              <p:cNvPr id="21" name="Oval 1048">
                <a:extLst>
                  <a:ext uri="{FF2B5EF4-FFF2-40B4-BE49-F238E27FC236}">
                    <a16:creationId xmlns:a16="http://schemas.microsoft.com/office/drawing/2014/main" id="{45C9B778-9C4B-7C49-BC00-FF4E226A4DE7}"/>
                  </a:ext>
                </a:extLst>
              </p:cNvPr>
              <p:cNvSpPr>
                <a:spLocks noChangeArrowheads="1"/>
              </p:cNvSpPr>
              <p:nvPr/>
            </p:nvSpPr>
            <p:spPr bwMode="auto">
              <a:xfrm>
                <a:off x="4398" y="1800"/>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2" name="Oval 1049">
                <a:extLst>
                  <a:ext uri="{FF2B5EF4-FFF2-40B4-BE49-F238E27FC236}">
                    <a16:creationId xmlns:a16="http://schemas.microsoft.com/office/drawing/2014/main" id="{4CA6CE7F-EA91-9E48-885E-B19570F17BBA}"/>
                  </a:ext>
                </a:extLst>
              </p:cNvPr>
              <p:cNvSpPr>
                <a:spLocks noChangeArrowheads="1"/>
              </p:cNvSpPr>
              <p:nvPr/>
            </p:nvSpPr>
            <p:spPr bwMode="auto">
              <a:xfrm>
                <a:off x="4398" y="1926"/>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 name="Oval 1050">
                <a:extLst>
                  <a:ext uri="{FF2B5EF4-FFF2-40B4-BE49-F238E27FC236}">
                    <a16:creationId xmlns:a16="http://schemas.microsoft.com/office/drawing/2014/main" id="{0C30B28E-1B57-4F44-ADCF-AF945E97C6A0}"/>
                  </a:ext>
                </a:extLst>
              </p:cNvPr>
              <p:cNvSpPr>
                <a:spLocks noChangeArrowheads="1"/>
              </p:cNvSpPr>
              <p:nvPr/>
            </p:nvSpPr>
            <p:spPr bwMode="auto">
              <a:xfrm>
                <a:off x="4398" y="2052"/>
                <a:ext cx="48"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sp>
        <p:nvSpPr>
          <p:cNvPr id="28" name="TextBox 27">
            <a:extLst>
              <a:ext uri="{FF2B5EF4-FFF2-40B4-BE49-F238E27FC236}">
                <a16:creationId xmlns:a16="http://schemas.microsoft.com/office/drawing/2014/main" id="{21F213FF-73CF-BF46-AA2A-E294F9CE97B2}"/>
              </a:ext>
            </a:extLst>
          </p:cNvPr>
          <p:cNvSpPr txBox="1"/>
          <p:nvPr/>
        </p:nvSpPr>
        <p:spPr>
          <a:xfrm>
            <a:off x="6452755" y="3509423"/>
            <a:ext cx="2517824" cy="1477328"/>
          </a:xfrm>
          <a:prstGeom prst="rect">
            <a:avLst/>
          </a:prstGeom>
          <a:noFill/>
        </p:spPr>
        <p:txBody>
          <a:bodyPr wrap="square" rtlCol="0">
            <a:spAutoFit/>
          </a:bodyPr>
          <a:lstStyle/>
          <a:p>
            <a:r>
              <a:rPr lang="en-US" sz="2250" dirty="0"/>
              <a:t>O( </a:t>
            </a:r>
            <a:r>
              <a:rPr lang="en-US" sz="2250" dirty="0">
                <a:solidFill>
                  <a:schemeClr val="accent2"/>
                </a:solidFill>
              </a:rPr>
              <a:t>n</a:t>
            </a:r>
            <a:r>
              <a:rPr lang="en-US" sz="2250" baseline="30000" dirty="0">
                <a:solidFill>
                  <a:schemeClr val="accent2"/>
                </a:solidFill>
              </a:rPr>
              <a:t>2</a:t>
            </a:r>
            <a:r>
              <a:rPr lang="en-US" sz="2250" dirty="0"/>
              <a:t> </a:t>
            </a:r>
            <a:r>
              <a:rPr lang="en-US" sz="2250" dirty="0">
                <a:solidFill>
                  <a:srgbClr val="009900"/>
                </a:solidFill>
              </a:rPr>
              <a:t>n</a:t>
            </a:r>
            <a:r>
              <a:rPr lang="en-US" sz="2250" dirty="0"/>
              <a:t> ) = O(n</a:t>
            </a:r>
            <a:r>
              <a:rPr lang="en-US" sz="2250" baseline="30000" dirty="0"/>
              <a:t>3</a:t>
            </a:r>
            <a:r>
              <a:rPr lang="en-US" sz="2250" dirty="0"/>
              <a:t>)</a:t>
            </a:r>
            <a:r>
              <a:rPr lang="en-US" sz="2250" baseline="30000" dirty="0"/>
              <a:t>*</a:t>
            </a:r>
            <a:br>
              <a:rPr lang="en-US" sz="2250" dirty="0"/>
            </a:br>
            <a:endParaRPr lang="en-US" sz="2250" dirty="0"/>
          </a:p>
          <a:p>
            <a:endParaRPr lang="en-US" sz="2250" dirty="0"/>
          </a:p>
          <a:p>
            <a:endParaRPr lang="en-US" sz="2250" dirty="0"/>
          </a:p>
        </p:txBody>
      </p:sp>
      <p:sp>
        <p:nvSpPr>
          <p:cNvPr id="29" name="Text Box 1028">
            <a:extLst>
              <a:ext uri="{FF2B5EF4-FFF2-40B4-BE49-F238E27FC236}">
                <a16:creationId xmlns:a16="http://schemas.microsoft.com/office/drawing/2014/main" id="{07C3BAFF-0E85-324D-BE2E-105284029646}"/>
              </a:ext>
            </a:extLst>
          </p:cNvPr>
          <p:cNvSpPr txBox="1">
            <a:spLocks noChangeArrowheads="1"/>
          </p:cNvSpPr>
          <p:nvPr/>
        </p:nvSpPr>
        <p:spPr bwMode="auto">
          <a:xfrm>
            <a:off x="6497639" y="2013297"/>
            <a:ext cx="17091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Complexity</a:t>
            </a:r>
          </a:p>
        </p:txBody>
      </p:sp>
      <p:sp>
        <p:nvSpPr>
          <p:cNvPr id="30" name="TextBox 29">
            <a:extLst>
              <a:ext uri="{FF2B5EF4-FFF2-40B4-BE49-F238E27FC236}">
                <a16:creationId xmlns:a16="http://schemas.microsoft.com/office/drawing/2014/main" id="{FA3D43D6-8F0D-9E43-BED3-6C99E9210BDD}"/>
              </a:ext>
            </a:extLst>
          </p:cNvPr>
          <p:cNvSpPr txBox="1"/>
          <p:nvPr/>
        </p:nvSpPr>
        <p:spPr>
          <a:xfrm>
            <a:off x="3480000" y="5467754"/>
            <a:ext cx="5664000" cy="553998"/>
          </a:xfrm>
          <a:prstGeom prst="rect">
            <a:avLst/>
          </a:prstGeom>
          <a:noFill/>
        </p:spPr>
        <p:txBody>
          <a:bodyPr wrap="square" rtlCol="0">
            <a:spAutoFit/>
          </a:bodyPr>
          <a:lstStyle/>
          <a:p>
            <a:r>
              <a:rPr lang="en-US" sz="1500" baseline="30000" dirty="0"/>
              <a:t>*</a:t>
            </a:r>
            <a:r>
              <a:rPr lang="en-US" sz="1500" dirty="0"/>
              <a:t>Improving to O(n</a:t>
            </a:r>
            <a:r>
              <a:rPr lang="en-US" sz="1500" baseline="30000" dirty="0"/>
              <a:t>3 </a:t>
            </a:r>
            <a:r>
              <a:rPr lang="en-US" sz="1500" dirty="0"/>
              <a:t>/ log n) based on Four-Russians speedup </a:t>
            </a:r>
          </a:p>
          <a:p>
            <a:endParaRPr lang="en-US" sz="1500" dirty="0"/>
          </a:p>
        </p:txBody>
      </p:sp>
    </p:spTree>
    <p:extLst>
      <p:ext uri="{BB962C8B-B14F-4D97-AF65-F5344CB8AC3E}">
        <p14:creationId xmlns:p14="http://schemas.microsoft.com/office/powerpoint/2010/main" val="79300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4DB6-0EEE-5E4F-B5E2-F9150D5B9C9D}"/>
              </a:ext>
            </a:extLst>
          </p:cNvPr>
          <p:cNvSpPr>
            <a:spLocks noGrp="1"/>
          </p:cNvSpPr>
          <p:nvPr>
            <p:ph type="title"/>
          </p:nvPr>
        </p:nvSpPr>
        <p:spPr/>
        <p:txBody>
          <a:bodyPr/>
          <a:lstStyle/>
          <a:p>
            <a:r>
              <a:rPr lang="en-US" dirty="0"/>
              <a:t>Quick Example</a:t>
            </a:r>
          </a:p>
        </p:txBody>
      </p:sp>
      <p:sp>
        <p:nvSpPr>
          <p:cNvPr id="4" name="Slide Number Placeholder 3">
            <a:extLst>
              <a:ext uri="{FF2B5EF4-FFF2-40B4-BE49-F238E27FC236}">
                <a16:creationId xmlns:a16="http://schemas.microsoft.com/office/drawing/2014/main" id="{1B1A87C4-2B0A-584F-B080-62E87053E5EA}"/>
              </a:ext>
            </a:extLst>
          </p:cNvPr>
          <p:cNvSpPr>
            <a:spLocks noGrp="1"/>
          </p:cNvSpPr>
          <p:nvPr>
            <p:ph type="sldNum" sz="quarter" idx="12"/>
          </p:nvPr>
        </p:nvSpPr>
        <p:spPr/>
        <p:txBody>
          <a:bodyPr/>
          <a:lstStyle/>
          <a:p>
            <a:fld id="{59758685-D67A-AD45-9729-F546317A0807}" type="slidenum">
              <a:rPr lang="en-US" smtClean="0"/>
              <a:pPr/>
              <a:t>16</a:t>
            </a:fld>
            <a:endParaRPr lang="en-US" dirty="0"/>
          </a:p>
        </p:txBody>
      </p:sp>
      <p:sp>
        <p:nvSpPr>
          <p:cNvPr id="6" name="Oval 5">
            <a:extLst>
              <a:ext uri="{FF2B5EF4-FFF2-40B4-BE49-F238E27FC236}">
                <a16:creationId xmlns:a16="http://schemas.microsoft.com/office/drawing/2014/main" id="{3CB998B7-A934-3A41-B8DF-5889DB18AF38}"/>
              </a:ext>
            </a:extLst>
          </p:cNvPr>
          <p:cNvSpPr/>
          <p:nvPr/>
        </p:nvSpPr>
        <p:spPr>
          <a:xfrm>
            <a:off x="1233190"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7" name="Oval 6">
            <a:extLst>
              <a:ext uri="{FF2B5EF4-FFF2-40B4-BE49-F238E27FC236}">
                <a16:creationId xmlns:a16="http://schemas.microsoft.com/office/drawing/2014/main" id="{68F66ECB-A40C-444B-8F25-F845FF716123}"/>
              </a:ext>
            </a:extLst>
          </p:cNvPr>
          <p:cNvSpPr/>
          <p:nvPr/>
        </p:nvSpPr>
        <p:spPr>
          <a:xfrm>
            <a:off x="1895794"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8" name="Oval 7">
            <a:extLst>
              <a:ext uri="{FF2B5EF4-FFF2-40B4-BE49-F238E27FC236}">
                <a16:creationId xmlns:a16="http://schemas.microsoft.com/office/drawing/2014/main" id="{4188FA8C-D04A-424F-8290-ABBA7E76D9D9}"/>
              </a:ext>
            </a:extLst>
          </p:cNvPr>
          <p:cNvSpPr/>
          <p:nvPr/>
        </p:nvSpPr>
        <p:spPr>
          <a:xfrm>
            <a:off x="2649837"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9" name="Straight Arrow Connector 8">
            <a:extLst>
              <a:ext uri="{FF2B5EF4-FFF2-40B4-BE49-F238E27FC236}">
                <a16:creationId xmlns:a16="http://schemas.microsoft.com/office/drawing/2014/main" id="{FF353DD2-E7C6-9E4E-9814-781BD0F14377}"/>
              </a:ext>
            </a:extLst>
          </p:cNvPr>
          <p:cNvCxnSpPr>
            <a:cxnSpLocks/>
          </p:cNvCxnSpPr>
          <p:nvPr/>
        </p:nvCxnSpPr>
        <p:spPr>
          <a:xfrm>
            <a:off x="1507510" y="3670439"/>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381F8E-1B47-8E4A-B495-D7373551F584}"/>
              </a:ext>
            </a:extLst>
          </p:cNvPr>
          <p:cNvCxnSpPr>
            <a:cxnSpLocks/>
          </p:cNvCxnSpPr>
          <p:nvPr/>
        </p:nvCxnSpPr>
        <p:spPr>
          <a:xfrm flipV="1">
            <a:off x="2170114" y="3670438"/>
            <a:ext cx="479723" cy="1049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E6E046-645C-2F43-862E-55B7D3662B54}"/>
              </a:ext>
            </a:extLst>
          </p:cNvPr>
          <p:cNvSpPr txBox="1"/>
          <p:nvPr/>
        </p:nvSpPr>
        <p:spPr>
          <a:xfrm>
            <a:off x="1581049" y="3385634"/>
            <a:ext cx="294995" cy="300082"/>
          </a:xfrm>
          <a:prstGeom prst="rect">
            <a:avLst/>
          </a:prstGeom>
          <a:noFill/>
        </p:spPr>
        <p:txBody>
          <a:bodyPr wrap="square" rtlCol="0">
            <a:spAutoFit/>
          </a:bodyPr>
          <a:lstStyle/>
          <a:p>
            <a:r>
              <a:rPr lang="en-US" sz="1350" dirty="0"/>
              <a:t>[</a:t>
            </a:r>
            <a:r>
              <a:rPr lang="en-US" sz="1350" baseline="-25000" dirty="0"/>
              <a:t>f</a:t>
            </a:r>
          </a:p>
        </p:txBody>
      </p:sp>
      <p:sp>
        <p:nvSpPr>
          <p:cNvPr id="12" name="TextBox 11">
            <a:extLst>
              <a:ext uri="{FF2B5EF4-FFF2-40B4-BE49-F238E27FC236}">
                <a16:creationId xmlns:a16="http://schemas.microsoft.com/office/drawing/2014/main" id="{907AC8E6-EDE2-3D42-8F16-E8AFC173341D}"/>
              </a:ext>
            </a:extLst>
          </p:cNvPr>
          <p:cNvSpPr txBox="1"/>
          <p:nvPr/>
        </p:nvSpPr>
        <p:spPr>
          <a:xfrm>
            <a:off x="2263404" y="3385634"/>
            <a:ext cx="262506" cy="300082"/>
          </a:xfrm>
          <a:prstGeom prst="rect">
            <a:avLst/>
          </a:prstGeom>
          <a:noFill/>
        </p:spPr>
        <p:txBody>
          <a:bodyPr wrap="square" rtlCol="0">
            <a:spAutoFit/>
          </a:bodyPr>
          <a:lstStyle/>
          <a:p>
            <a:r>
              <a:rPr lang="en-US" sz="1350" dirty="0"/>
              <a:t>]</a:t>
            </a:r>
            <a:r>
              <a:rPr lang="en-US" sz="1350" baseline="-25000" dirty="0"/>
              <a:t>f</a:t>
            </a:r>
          </a:p>
        </p:txBody>
      </p:sp>
      <p:cxnSp>
        <p:nvCxnSpPr>
          <p:cNvPr id="13" name="Straight Arrow Connector 12">
            <a:extLst>
              <a:ext uri="{FF2B5EF4-FFF2-40B4-BE49-F238E27FC236}">
                <a16:creationId xmlns:a16="http://schemas.microsoft.com/office/drawing/2014/main" id="{94824048-3642-AE4F-9B67-931CB88DD3D3}"/>
              </a:ext>
            </a:extLst>
          </p:cNvPr>
          <p:cNvCxnSpPr>
            <a:cxnSpLocks/>
            <a:stCxn id="18" idx="3"/>
          </p:cNvCxnSpPr>
          <p:nvPr/>
        </p:nvCxnSpPr>
        <p:spPr>
          <a:xfrm flipH="1">
            <a:off x="1467337" y="3773891"/>
            <a:ext cx="468630" cy="0"/>
          </a:xfrm>
          <a:prstGeom prst="straightConnector1">
            <a:avLst/>
          </a:prstGeom>
          <a:ln w="25400">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A90E46-D244-9346-8889-8636749442A1}"/>
              </a:ext>
            </a:extLst>
          </p:cNvPr>
          <p:cNvCxnSpPr>
            <a:cxnSpLocks/>
            <a:stCxn id="19" idx="3"/>
            <a:endCxn id="18" idx="5"/>
          </p:cNvCxnSpPr>
          <p:nvPr/>
        </p:nvCxnSpPr>
        <p:spPr>
          <a:xfrm flipH="1">
            <a:off x="2129941" y="3773891"/>
            <a:ext cx="56006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9E8D77-514B-B045-8F6A-820CC6497687}"/>
              </a:ext>
            </a:extLst>
          </p:cNvPr>
          <p:cNvSpPr txBox="1"/>
          <p:nvPr/>
        </p:nvSpPr>
        <p:spPr>
          <a:xfrm>
            <a:off x="2277925" y="3827233"/>
            <a:ext cx="294995" cy="300082"/>
          </a:xfrm>
          <a:prstGeom prst="rect">
            <a:avLst/>
          </a:prstGeom>
          <a:noFill/>
        </p:spPr>
        <p:txBody>
          <a:bodyPr wrap="square" rtlCol="0">
            <a:spAutoFit/>
          </a:bodyPr>
          <a:lstStyle/>
          <a:p>
            <a:r>
              <a:rPr lang="en-US" sz="1350" dirty="0"/>
              <a:t>[</a:t>
            </a:r>
            <a:r>
              <a:rPr lang="en-US" sz="1350" baseline="-25000" dirty="0"/>
              <a:t>f</a:t>
            </a:r>
          </a:p>
        </p:txBody>
      </p:sp>
      <p:sp>
        <p:nvSpPr>
          <p:cNvPr id="16" name="TextBox 15">
            <a:extLst>
              <a:ext uri="{FF2B5EF4-FFF2-40B4-BE49-F238E27FC236}">
                <a16:creationId xmlns:a16="http://schemas.microsoft.com/office/drawing/2014/main" id="{95320BDD-2C03-E742-AC37-E3CE79FFF010}"/>
              </a:ext>
            </a:extLst>
          </p:cNvPr>
          <p:cNvSpPr txBox="1"/>
          <p:nvPr/>
        </p:nvSpPr>
        <p:spPr>
          <a:xfrm>
            <a:off x="1623660" y="3807361"/>
            <a:ext cx="271788" cy="300082"/>
          </a:xfrm>
          <a:prstGeom prst="rect">
            <a:avLst/>
          </a:prstGeom>
          <a:noFill/>
        </p:spPr>
        <p:txBody>
          <a:bodyPr wrap="square" rtlCol="0">
            <a:spAutoFit/>
          </a:bodyPr>
          <a:lstStyle/>
          <a:p>
            <a:r>
              <a:rPr lang="en-US" sz="1350" dirty="0"/>
              <a:t>]</a:t>
            </a:r>
            <a:r>
              <a:rPr lang="en-US" sz="1350" baseline="-25000" dirty="0"/>
              <a:t>f</a:t>
            </a:r>
          </a:p>
        </p:txBody>
      </p:sp>
      <p:sp>
        <p:nvSpPr>
          <p:cNvPr id="35" name="Arc 34">
            <a:extLst>
              <a:ext uri="{FF2B5EF4-FFF2-40B4-BE49-F238E27FC236}">
                <a16:creationId xmlns:a16="http://schemas.microsoft.com/office/drawing/2014/main" id="{DBF0A907-1985-D14F-AEE8-D987CC953EBE}"/>
              </a:ext>
            </a:extLst>
          </p:cNvPr>
          <p:cNvSpPr/>
          <p:nvPr/>
        </p:nvSpPr>
        <p:spPr>
          <a:xfrm rot="19174018">
            <a:off x="891680" y="3275265"/>
            <a:ext cx="2088573" cy="1898705"/>
          </a:xfrm>
          <a:prstGeom prst="arc">
            <a:avLst>
              <a:gd name="adj1" fmla="val 16174816"/>
              <a:gd name="adj2" fmla="val 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a:extLst>
              <a:ext uri="{FF2B5EF4-FFF2-40B4-BE49-F238E27FC236}">
                <a16:creationId xmlns:a16="http://schemas.microsoft.com/office/drawing/2014/main" id="{65C206D3-558D-B444-953C-E2CE5B424812}"/>
              </a:ext>
            </a:extLst>
          </p:cNvPr>
          <p:cNvSpPr/>
          <p:nvPr/>
        </p:nvSpPr>
        <p:spPr>
          <a:xfrm rot="8272820">
            <a:off x="1085654" y="2196975"/>
            <a:ext cx="2088573" cy="1898705"/>
          </a:xfrm>
          <a:prstGeom prst="arc">
            <a:avLst>
              <a:gd name="adj1" fmla="val 16174816"/>
              <a:gd name="adj2" fmla="val 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Freeform 40">
            <a:extLst>
              <a:ext uri="{FF2B5EF4-FFF2-40B4-BE49-F238E27FC236}">
                <a16:creationId xmlns:a16="http://schemas.microsoft.com/office/drawing/2014/main" id="{230DF865-20B1-724C-AED4-8A3BD30904A3}"/>
              </a:ext>
            </a:extLst>
          </p:cNvPr>
          <p:cNvSpPr/>
          <p:nvPr/>
        </p:nvSpPr>
        <p:spPr>
          <a:xfrm>
            <a:off x="2931207" y="3497398"/>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a:extLst>
              <a:ext uri="{FF2B5EF4-FFF2-40B4-BE49-F238E27FC236}">
                <a16:creationId xmlns:a16="http://schemas.microsoft.com/office/drawing/2014/main" id="{DC4F8E77-B510-D04A-85AA-F8D8289F2A9C}"/>
              </a:ext>
            </a:extLst>
          </p:cNvPr>
          <p:cNvSpPr/>
          <p:nvPr/>
        </p:nvSpPr>
        <p:spPr>
          <a:xfrm rot="11925614">
            <a:off x="966487" y="3507889"/>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42">
            <a:extLst>
              <a:ext uri="{FF2B5EF4-FFF2-40B4-BE49-F238E27FC236}">
                <a16:creationId xmlns:a16="http://schemas.microsoft.com/office/drawing/2014/main" id="{FBC383FF-F068-F348-8018-B8A58B97544D}"/>
              </a:ext>
            </a:extLst>
          </p:cNvPr>
          <p:cNvSpPr/>
          <p:nvPr/>
        </p:nvSpPr>
        <p:spPr>
          <a:xfrm rot="17272960">
            <a:off x="1936832" y="3343854"/>
            <a:ext cx="232765" cy="160618"/>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86AB5A5F-2D77-3049-BD4E-4C3A5917C057}"/>
              </a:ext>
            </a:extLst>
          </p:cNvPr>
          <p:cNvSpPr txBox="1"/>
          <p:nvPr/>
        </p:nvSpPr>
        <p:spPr>
          <a:xfrm>
            <a:off x="1515132" y="4621661"/>
            <a:ext cx="1300498" cy="323165"/>
          </a:xfrm>
          <a:prstGeom prst="rect">
            <a:avLst/>
          </a:prstGeom>
          <a:noFill/>
        </p:spPr>
        <p:txBody>
          <a:bodyPr wrap="square" rtlCol="0">
            <a:spAutoFit/>
          </a:bodyPr>
          <a:lstStyle/>
          <a:p>
            <a:r>
              <a:rPr lang="en-US" sz="1500" dirty="0"/>
              <a:t>16 Steps</a:t>
            </a:r>
          </a:p>
        </p:txBody>
      </p:sp>
      <p:sp>
        <p:nvSpPr>
          <p:cNvPr id="70" name="TextBox 69">
            <a:extLst>
              <a:ext uri="{FF2B5EF4-FFF2-40B4-BE49-F238E27FC236}">
                <a16:creationId xmlns:a16="http://schemas.microsoft.com/office/drawing/2014/main" id="{440B9A80-B0C7-7640-8E81-B25267A870E1}"/>
              </a:ext>
            </a:extLst>
          </p:cNvPr>
          <p:cNvSpPr txBox="1"/>
          <p:nvPr/>
        </p:nvSpPr>
        <p:spPr>
          <a:xfrm>
            <a:off x="1166004" y="2442549"/>
            <a:ext cx="2375244" cy="323165"/>
          </a:xfrm>
          <a:prstGeom prst="rect">
            <a:avLst/>
          </a:prstGeom>
          <a:noFill/>
        </p:spPr>
        <p:txBody>
          <a:bodyPr wrap="square" rtlCol="0">
            <a:spAutoFit/>
          </a:bodyPr>
          <a:lstStyle/>
          <a:p>
            <a:r>
              <a:rPr lang="en-US" sz="1500" dirty="0"/>
              <a:t>CFL-Reachability</a:t>
            </a:r>
          </a:p>
        </p:txBody>
      </p:sp>
      <p:cxnSp>
        <p:nvCxnSpPr>
          <p:cNvPr id="22" name="Straight Arrow Connector 21">
            <a:extLst>
              <a:ext uri="{FF2B5EF4-FFF2-40B4-BE49-F238E27FC236}">
                <a16:creationId xmlns:a16="http://schemas.microsoft.com/office/drawing/2014/main" id="{159127B0-8879-904B-B904-293576E11C25}"/>
              </a:ext>
            </a:extLst>
          </p:cNvPr>
          <p:cNvCxnSpPr>
            <a:cxnSpLocks/>
          </p:cNvCxnSpPr>
          <p:nvPr/>
        </p:nvCxnSpPr>
        <p:spPr>
          <a:xfrm>
            <a:off x="1507510" y="3677010"/>
            <a:ext cx="388284" cy="0"/>
          </a:xfrm>
          <a:prstGeom prst="straightConnector1">
            <a:avLst/>
          </a:prstGeom>
          <a:ln w="254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99270E7-5D66-E049-9607-53941642D0E7}"/>
              </a:ext>
            </a:extLst>
          </p:cNvPr>
          <p:cNvCxnSpPr>
            <a:cxnSpLocks/>
          </p:cNvCxnSpPr>
          <p:nvPr/>
        </p:nvCxnSpPr>
        <p:spPr>
          <a:xfrm flipV="1">
            <a:off x="2170114" y="3677010"/>
            <a:ext cx="479723" cy="10490"/>
          </a:xfrm>
          <a:prstGeom prst="straightConnector1">
            <a:avLst/>
          </a:prstGeom>
          <a:ln w="254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1D166C-DD46-2E45-A924-E5EC8557E5AC}"/>
              </a:ext>
            </a:extLst>
          </p:cNvPr>
          <p:cNvCxnSpPr>
            <a:cxnSpLocks/>
          </p:cNvCxnSpPr>
          <p:nvPr/>
        </p:nvCxnSpPr>
        <p:spPr>
          <a:xfrm flipH="1">
            <a:off x="1467337" y="3780463"/>
            <a:ext cx="468630" cy="0"/>
          </a:xfrm>
          <a:prstGeom prst="straightConnector1">
            <a:avLst/>
          </a:prstGeom>
          <a:ln w="25400">
            <a:solidFill>
              <a:srgbClr val="FF0000"/>
            </a:solidFill>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8649796-E5B5-E54E-A7A9-E49B223C5DEC}"/>
              </a:ext>
            </a:extLst>
          </p:cNvPr>
          <p:cNvCxnSpPr>
            <a:cxnSpLocks/>
          </p:cNvCxnSpPr>
          <p:nvPr/>
        </p:nvCxnSpPr>
        <p:spPr>
          <a:xfrm flipH="1">
            <a:off x="2129941" y="3780463"/>
            <a:ext cx="560069" cy="0"/>
          </a:xfrm>
          <a:prstGeom prst="straightConnector1">
            <a:avLst/>
          </a:prstGeom>
          <a:ln w="254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44A8733-BDED-4E46-9105-DDDD6A7B4BD1}"/>
              </a:ext>
            </a:extLst>
          </p:cNvPr>
          <p:cNvSpPr txBox="1"/>
          <p:nvPr/>
        </p:nvSpPr>
        <p:spPr>
          <a:xfrm>
            <a:off x="1931940" y="2930637"/>
            <a:ext cx="247424" cy="230832"/>
          </a:xfrm>
          <a:prstGeom prst="rect">
            <a:avLst/>
          </a:prstGeom>
          <a:noFill/>
        </p:spPr>
        <p:txBody>
          <a:bodyPr wrap="square" rtlCol="0">
            <a:spAutoFit/>
          </a:bodyPr>
          <a:lstStyle/>
          <a:p>
            <a:r>
              <a:rPr lang="en-US" sz="1350" baseline="-25000" dirty="0">
                <a:solidFill>
                  <a:srgbClr val="FF0000"/>
                </a:solidFill>
              </a:rPr>
              <a:t>S</a:t>
            </a:r>
          </a:p>
        </p:txBody>
      </p:sp>
      <p:sp>
        <p:nvSpPr>
          <p:cNvPr id="28" name="TextBox 27">
            <a:extLst>
              <a:ext uri="{FF2B5EF4-FFF2-40B4-BE49-F238E27FC236}">
                <a16:creationId xmlns:a16="http://schemas.microsoft.com/office/drawing/2014/main" id="{532984BB-C619-F94D-B304-BA9AA75AFFFB}"/>
              </a:ext>
            </a:extLst>
          </p:cNvPr>
          <p:cNvSpPr txBox="1"/>
          <p:nvPr/>
        </p:nvSpPr>
        <p:spPr>
          <a:xfrm>
            <a:off x="1957540" y="4172636"/>
            <a:ext cx="247424" cy="230832"/>
          </a:xfrm>
          <a:prstGeom prst="rect">
            <a:avLst/>
          </a:prstGeom>
          <a:noFill/>
        </p:spPr>
        <p:txBody>
          <a:bodyPr wrap="square" rtlCol="0">
            <a:spAutoFit/>
          </a:bodyPr>
          <a:lstStyle/>
          <a:p>
            <a:r>
              <a:rPr lang="en-US" sz="1350" baseline="-25000" dirty="0">
                <a:solidFill>
                  <a:srgbClr val="FF0000"/>
                </a:solidFill>
              </a:rPr>
              <a:t>S</a:t>
            </a:r>
          </a:p>
        </p:txBody>
      </p:sp>
      <p:sp>
        <p:nvSpPr>
          <p:cNvPr id="29" name="TextBox 28">
            <a:extLst>
              <a:ext uri="{FF2B5EF4-FFF2-40B4-BE49-F238E27FC236}">
                <a16:creationId xmlns:a16="http://schemas.microsoft.com/office/drawing/2014/main" id="{2D23623B-F4AD-A144-8E0D-DAF3837655E5}"/>
              </a:ext>
            </a:extLst>
          </p:cNvPr>
          <p:cNvSpPr txBox="1"/>
          <p:nvPr/>
        </p:nvSpPr>
        <p:spPr>
          <a:xfrm>
            <a:off x="3169898" y="3519008"/>
            <a:ext cx="247424" cy="230832"/>
          </a:xfrm>
          <a:prstGeom prst="rect">
            <a:avLst/>
          </a:prstGeom>
          <a:noFill/>
        </p:spPr>
        <p:txBody>
          <a:bodyPr wrap="square" rtlCol="0">
            <a:spAutoFit/>
          </a:bodyPr>
          <a:lstStyle/>
          <a:p>
            <a:r>
              <a:rPr lang="en-US" sz="1350" baseline="-25000" dirty="0">
                <a:solidFill>
                  <a:srgbClr val="FF0000"/>
                </a:solidFill>
              </a:rPr>
              <a:t>S</a:t>
            </a:r>
          </a:p>
        </p:txBody>
      </p:sp>
      <p:sp>
        <p:nvSpPr>
          <p:cNvPr id="30" name="TextBox 29">
            <a:extLst>
              <a:ext uri="{FF2B5EF4-FFF2-40B4-BE49-F238E27FC236}">
                <a16:creationId xmlns:a16="http://schemas.microsoft.com/office/drawing/2014/main" id="{79FD3442-B360-F840-BBFA-EB9A7C93867E}"/>
              </a:ext>
            </a:extLst>
          </p:cNvPr>
          <p:cNvSpPr txBox="1"/>
          <p:nvPr/>
        </p:nvSpPr>
        <p:spPr>
          <a:xfrm>
            <a:off x="748996" y="3554098"/>
            <a:ext cx="247424" cy="230832"/>
          </a:xfrm>
          <a:prstGeom prst="rect">
            <a:avLst/>
          </a:prstGeom>
          <a:noFill/>
        </p:spPr>
        <p:txBody>
          <a:bodyPr wrap="square" rtlCol="0">
            <a:spAutoFit/>
          </a:bodyPr>
          <a:lstStyle/>
          <a:p>
            <a:r>
              <a:rPr lang="en-US" sz="1350" baseline="-25000" dirty="0">
                <a:solidFill>
                  <a:srgbClr val="FF0000"/>
                </a:solidFill>
              </a:rPr>
              <a:t>S</a:t>
            </a:r>
          </a:p>
        </p:txBody>
      </p:sp>
      <p:sp>
        <p:nvSpPr>
          <p:cNvPr id="31" name="TextBox 30">
            <a:extLst>
              <a:ext uri="{FF2B5EF4-FFF2-40B4-BE49-F238E27FC236}">
                <a16:creationId xmlns:a16="http://schemas.microsoft.com/office/drawing/2014/main" id="{2EECAC9B-D7EE-294D-8A32-B5573CA23874}"/>
              </a:ext>
            </a:extLst>
          </p:cNvPr>
          <p:cNvSpPr txBox="1"/>
          <p:nvPr/>
        </p:nvSpPr>
        <p:spPr>
          <a:xfrm>
            <a:off x="1963210" y="3254003"/>
            <a:ext cx="247424" cy="230832"/>
          </a:xfrm>
          <a:prstGeom prst="rect">
            <a:avLst/>
          </a:prstGeom>
          <a:noFill/>
        </p:spPr>
        <p:txBody>
          <a:bodyPr wrap="square" rtlCol="0">
            <a:spAutoFit/>
          </a:bodyPr>
          <a:lstStyle/>
          <a:p>
            <a:r>
              <a:rPr lang="en-US" sz="1350" baseline="-25000" dirty="0">
                <a:solidFill>
                  <a:srgbClr val="FF0000"/>
                </a:solidFill>
              </a:rPr>
              <a:t>S</a:t>
            </a:r>
          </a:p>
        </p:txBody>
      </p:sp>
    </p:spTree>
    <p:extLst>
      <p:ext uri="{BB962C8B-B14F-4D97-AF65-F5344CB8AC3E}">
        <p14:creationId xmlns:p14="http://schemas.microsoft.com/office/powerpoint/2010/main" val="187038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P spid="42" grpId="0" animBg="1"/>
      <p:bldP spid="43" grpId="0" animBg="1"/>
      <p:bldP spid="44"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4DB6-0EEE-5E4F-B5E2-F9150D5B9C9D}"/>
              </a:ext>
            </a:extLst>
          </p:cNvPr>
          <p:cNvSpPr>
            <a:spLocks noGrp="1"/>
          </p:cNvSpPr>
          <p:nvPr>
            <p:ph type="title"/>
          </p:nvPr>
        </p:nvSpPr>
        <p:spPr/>
        <p:txBody>
          <a:bodyPr/>
          <a:lstStyle/>
          <a:p>
            <a:r>
              <a:rPr lang="en-US" dirty="0"/>
              <a:t>Quick Example</a:t>
            </a:r>
          </a:p>
        </p:txBody>
      </p:sp>
      <p:sp>
        <p:nvSpPr>
          <p:cNvPr id="4" name="Slide Number Placeholder 3">
            <a:extLst>
              <a:ext uri="{FF2B5EF4-FFF2-40B4-BE49-F238E27FC236}">
                <a16:creationId xmlns:a16="http://schemas.microsoft.com/office/drawing/2014/main" id="{1B1A87C4-2B0A-584F-B080-62E87053E5EA}"/>
              </a:ext>
            </a:extLst>
          </p:cNvPr>
          <p:cNvSpPr>
            <a:spLocks noGrp="1"/>
          </p:cNvSpPr>
          <p:nvPr>
            <p:ph type="sldNum" sz="quarter" idx="12"/>
          </p:nvPr>
        </p:nvSpPr>
        <p:spPr/>
        <p:txBody>
          <a:bodyPr/>
          <a:lstStyle/>
          <a:p>
            <a:fld id="{59758685-D67A-AD45-9729-F546317A0807}" type="slidenum">
              <a:rPr lang="en-US" smtClean="0"/>
              <a:pPr/>
              <a:t>17</a:t>
            </a:fld>
            <a:endParaRPr lang="en-US" dirty="0"/>
          </a:p>
        </p:txBody>
      </p:sp>
      <p:sp>
        <p:nvSpPr>
          <p:cNvPr id="6" name="Oval 5">
            <a:extLst>
              <a:ext uri="{FF2B5EF4-FFF2-40B4-BE49-F238E27FC236}">
                <a16:creationId xmlns:a16="http://schemas.microsoft.com/office/drawing/2014/main" id="{3CB998B7-A934-3A41-B8DF-5889DB18AF38}"/>
              </a:ext>
            </a:extLst>
          </p:cNvPr>
          <p:cNvSpPr/>
          <p:nvPr/>
        </p:nvSpPr>
        <p:spPr>
          <a:xfrm>
            <a:off x="1233190"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7" name="Oval 6">
            <a:extLst>
              <a:ext uri="{FF2B5EF4-FFF2-40B4-BE49-F238E27FC236}">
                <a16:creationId xmlns:a16="http://schemas.microsoft.com/office/drawing/2014/main" id="{68F66ECB-A40C-444B-8F25-F845FF716123}"/>
              </a:ext>
            </a:extLst>
          </p:cNvPr>
          <p:cNvSpPr/>
          <p:nvPr/>
        </p:nvSpPr>
        <p:spPr>
          <a:xfrm>
            <a:off x="1895794"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8" name="Oval 7">
            <a:extLst>
              <a:ext uri="{FF2B5EF4-FFF2-40B4-BE49-F238E27FC236}">
                <a16:creationId xmlns:a16="http://schemas.microsoft.com/office/drawing/2014/main" id="{4188FA8C-D04A-424F-8290-ABBA7E76D9D9}"/>
              </a:ext>
            </a:extLst>
          </p:cNvPr>
          <p:cNvSpPr/>
          <p:nvPr/>
        </p:nvSpPr>
        <p:spPr>
          <a:xfrm>
            <a:off x="2649837" y="352413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9" name="Straight Arrow Connector 8">
            <a:extLst>
              <a:ext uri="{FF2B5EF4-FFF2-40B4-BE49-F238E27FC236}">
                <a16:creationId xmlns:a16="http://schemas.microsoft.com/office/drawing/2014/main" id="{FF353DD2-E7C6-9E4E-9814-781BD0F14377}"/>
              </a:ext>
            </a:extLst>
          </p:cNvPr>
          <p:cNvCxnSpPr>
            <a:cxnSpLocks/>
          </p:cNvCxnSpPr>
          <p:nvPr/>
        </p:nvCxnSpPr>
        <p:spPr>
          <a:xfrm>
            <a:off x="1507510" y="3670439"/>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381F8E-1B47-8E4A-B495-D7373551F584}"/>
              </a:ext>
            </a:extLst>
          </p:cNvPr>
          <p:cNvCxnSpPr>
            <a:cxnSpLocks/>
          </p:cNvCxnSpPr>
          <p:nvPr/>
        </p:nvCxnSpPr>
        <p:spPr>
          <a:xfrm flipV="1">
            <a:off x="2170114" y="3670438"/>
            <a:ext cx="479723" cy="1049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E6E046-645C-2F43-862E-55B7D3662B54}"/>
              </a:ext>
            </a:extLst>
          </p:cNvPr>
          <p:cNvSpPr txBox="1"/>
          <p:nvPr/>
        </p:nvSpPr>
        <p:spPr>
          <a:xfrm>
            <a:off x="1581049" y="3385634"/>
            <a:ext cx="294995" cy="300082"/>
          </a:xfrm>
          <a:prstGeom prst="rect">
            <a:avLst/>
          </a:prstGeom>
          <a:noFill/>
        </p:spPr>
        <p:txBody>
          <a:bodyPr wrap="square" rtlCol="0">
            <a:spAutoFit/>
          </a:bodyPr>
          <a:lstStyle/>
          <a:p>
            <a:r>
              <a:rPr lang="en-US" sz="1350" dirty="0"/>
              <a:t>[</a:t>
            </a:r>
            <a:r>
              <a:rPr lang="en-US" sz="1350" baseline="-25000" dirty="0"/>
              <a:t>f</a:t>
            </a:r>
          </a:p>
        </p:txBody>
      </p:sp>
      <p:sp>
        <p:nvSpPr>
          <p:cNvPr id="12" name="TextBox 11">
            <a:extLst>
              <a:ext uri="{FF2B5EF4-FFF2-40B4-BE49-F238E27FC236}">
                <a16:creationId xmlns:a16="http://schemas.microsoft.com/office/drawing/2014/main" id="{907AC8E6-EDE2-3D42-8F16-E8AFC173341D}"/>
              </a:ext>
            </a:extLst>
          </p:cNvPr>
          <p:cNvSpPr txBox="1"/>
          <p:nvPr/>
        </p:nvSpPr>
        <p:spPr>
          <a:xfrm>
            <a:off x="2263404" y="3385634"/>
            <a:ext cx="309516" cy="300082"/>
          </a:xfrm>
          <a:prstGeom prst="rect">
            <a:avLst/>
          </a:prstGeom>
          <a:noFill/>
        </p:spPr>
        <p:txBody>
          <a:bodyPr wrap="square" rtlCol="0">
            <a:spAutoFit/>
          </a:bodyPr>
          <a:lstStyle/>
          <a:p>
            <a:r>
              <a:rPr lang="en-US" sz="1350" dirty="0"/>
              <a:t>]</a:t>
            </a:r>
            <a:r>
              <a:rPr lang="en-US" sz="1350" baseline="-25000" dirty="0"/>
              <a:t>f</a:t>
            </a:r>
          </a:p>
        </p:txBody>
      </p:sp>
      <p:cxnSp>
        <p:nvCxnSpPr>
          <p:cNvPr id="13" name="Straight Arrow Connector 12">
            <a:extLst>
              <a:ext uri="{FF2B5EF4-FFF2-40B4-BE49-F238E27FC236}">
                <a16:creationId xmlns:a16="http://schemas.microsoft.com/office/drawing/2014/main" id="{94824048-3642-AE4F-9B67-931CB88DD3D3}"/>
              </a:ext>
            </a:extLst>
          </p:cNvPr>
          <p:cNvCxnSpPr>
            <a:cxnSpLocks/>
            <a:stCxn id="18" idx="3"/>
          </p:cNvCxnSpPr>
          <p:nvPr/>
        </p:nvCxnSpPr>
        <p:spPr>
          <a:xfrm flipH="1">
            <a:off x="1467337" y="3773891"/>
            <a:ext cx="468630" cy="0"/>
          </a:xfrm>
          <a:prstGeom prst="straightConnector1">
            <a:avLst/>
          </a:prstGeom>
          <a:ln w="25400">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A90E46-D244-9346-8889-8636749442A1}"/>
              </a:ext>
            </a:extLst>
          </p:cNvPr>
          <p:cNvCxnSpPr>
            <a:cxnSpLocks/>
            <a:stCxn id="19" idx="3"/>
            <a:endCxn id="18" idx="5"/>
          </p:cNvCxnSpPr>
          <p:nvPr/>
        </p:nvCxnSpPr>
        <p:spPr>
          <a:xfrm flipH="1">
            <a:off x="2129941" y="3773891"/>
            <a:ext cx="56006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9E8D77-514B-B045-8F6A-820CC6497687}"/>
              </a:ext>
            </a:extLst>
          </p:cNvPr>
          <p:cNvSpPr txBox="1"/>
          <p:nvPr/>
        </p:nvSpPr>
        <p:spPr>
          <a:xfrm>
            <a:off x="2277925" y="3827233"/>
            <a:ext cx="294995" cy="300082"/>
          </a:xfrm>
          <a:prstGeom prst="rect">
            <a:avLst/>
          </a:prstGeom>
          <a:noFill/>
        </p:spPr>
        <p:txBody>
          <a:bodyPr wrap="square" rtlCol="0">
            <a:spAutoFit/>
          </a:bodyPr>
          <a:lstStyle/>
          <a:p>
            <a:r>
              <a:rPr lang="en-US" sz="1350" dirty="0"/>
              <a:t>[</a:t>
            </a:r>
            <a:r>
              <a:rPr lang="en-US" sz="1350" baseline="-25000" dirty="0"/>
              <a:t>f</a:t>
            </a:r>
          </a:p>
        </p:txBody>
      </p:sp>
      <p:sp>
        <p:nvSpPr>
          <p:cNvPr id="16" name="TextBox 15">
            <a:extLst>
              <a:ext uri="{FF2B5EF4-FFF2-40B4-BE49-F238E27FC236}">
                <a16:creationId xmlns:a16="http://schemas.microsoft.com/office/drawing/2014/main" id="{95320BDD-2C03-E742-AC37-E3CE79FFF010}"/>
              </a:ext>
            </a:extLst>
          </p:cNvPr>
          <p:cNvSpPr txBox="1"/>
          <p:nvPr/>
        </p:nvSpPr>
        <p:spPr>
          <a:xfrm>
            <a:off x="1623659" y="3807361"/>
            <a:ext cx="402975" cy="300082"/>
          </a:xfrm>
          <a:prstGeom prst="rect">
            <a:avLst/>
          </a:prstGeom>
          <a:noFill/>
        </p:spPr>
        <p:txBody>
          <a:bodyPr wrap="square" rtlCol="0">
            <a:spAutoFit/>
          </a:bodyPr>
          <a:lstStyle/>
          <a:p>
            <a:r>
              <a:rPr lang="en-US" sz="1350" dirty="0"/>
              <a:t>]</a:t>
            </a:r>
            <a:r>
              <a:rPr lang="en-US" sz="1350" baseline="-25000" dirty="0"/>
              <a:t>f</a:t>
            </a:r>
          </a:p>
        </p:txBody>
      </p:sp>
      <p:sp>
        <p:nvSpPr>
          <p:cNvPr id="35" name="Arc 34">
            <a:extLst>
              <a:ext uri="{FF2B5EF4-FFF2-40B4-BE49-F238E27FC236}">
                <a16:creationId xmlns:a16="http://schemas.microsoft.com/office/drawing/2014/main" id="{DBF0A907-1985-D14F-AEE8-D987CC953EBE}"/>
              </a:ext>
            </a:extLst>
          </p:cNvPr>
          <p:cNvSpPr/>
          <p:nvPr/>
        </p:nvSpPr>
        <p:spPr>
          <a:xfrm rot="19174018">
            <a:off x="891680" y="327526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a:extLst>
              <a:ext uri="{FF2B5EF4-FFF2-40B4-BE49-F238E27FC236}">
                <a16:creationId xmlns:a16="http://schemas.microsoft.com/office/drawing/2014/main" id="{65C206D3-558D-B444-953C-E2CE5B424812}"/>
              </a:ext>
            </a:extLst>
          </p:cNvPr>
          <p:cNvSpPr/>
          <p:nvPr/>
        </p:nvSpPr>
        <p:spPr>
          <a:xfrm rot="8272820">
            <a:off x="1085654" y="219697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Freeform 40">
            <a:extLst>
              <a:ext uri="{FF2B5EF4-FFF2-40B4-BE49-F238E27FC236}">
                <a16:creationId xmlns:a16="http://schemas.microsoft.com/office/drawing/2014/main" id="{230DF865-20B1-724C-AED4-8A3BD30904A3}"/>
              </a:ext>
            </a:extLst>
          </p:cNvPr>
          <p:cNvSpPr/>
          <p:nvPr/>
        </p:nvSpPr>
        <p:spPr>
          <a:xfrm>
            <a:off x="2931207" y="3497398"/>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a:extLst>
              <a:ext uri="{FF2B5EF4-FFF2-40B4-BE49-F238E27FC236}">
                <a16:creationId xmlns:a16="http://schemas.microsoft.com/office/drawing/2014/main" id="{DC4F8E77-B510-D04A-85AA-F8D8289F2A9C}"/>
              </a:ext>
            </a:extLst>
          </p:cNvPr>
          <p:cNvSpPr/>
          <p:nvPr/>
        </p:nvSpPr>
        <p:spPr>
          <a:xfrm rot="11925614">
            <a:off x="966487" y="3507889"/>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42">
            <a:extLst>
              <a:ext uri="{FF2B5EF4-FFF2-40B4-BE49-F238E27FC236}">
                <a16:creationId xmlns:a16="http://schemas.microsoft.com/office/drawing/2014/main" id="{FBC383FF-F068-F348-8018-B8A58B97544D}"/>
              </a:ext>
            </a:extLst>
          </p:cNvPr>
          <p:cNvSpPr/>
          <p:nvPr/>
        </p:nvSpPr>
        <p:spPr>
          <a:xfrm rot="17272960">
            <a:off x="1936832" y="3343854"/>
            <a:ext cx="232765" cy="160618"/>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86AB5A5F-2D77-3049-BD4E-4C3A5917C057}"/>
              </a:ext>
            </a:extLst>
          </p:cNvPr>
          <p:cNvSpPr txBox="1"/>
          <p:nvPr/>
        </p:nvSpPr>
        <p:spPr>
          <a:xfrm>
            <a:off x="1515132" y="4621661"/>
            <a:ext cx="1300498" cy="323165"/>
          </a:xfrm>
          <a:prstGeom prst="rect">
            <a:avLst/>
          </a:prstGeom>
          <a:noFill/>
        </p:spPr>
        <p:txBody>
          <a:bodyPr wrap="square" rtlCol="0">
            <a:spAutoFit/>
          </a:bodyPr>
          <a:lstStyle/>
          <a:p>
            <a:r>
              <a:rPr lang="en-US" sz="1500" dirty="0"/>
              <a:t>16 Steps</a:t>
            </a:r>
          </a:p>
        </p:txBody>
      </p:sp>
      <p:sp>
        <p:nvSpPr>
          <p:cNvPr id="56" name="Oval 55">
            <a:extLst>
              <a:ext uri="{FF2B5EF4-FFF2-40B4-BE49-F238E27FC236}">
                <a16:creationId xmlns:a16="http://schemas.microsoft.com/office/drawing/2014/main" id="{A68994DC-8C23-CC42-B6FE-89975141A96A}"/>
              </a:ext>
            </a:extLst>
          </p:cNvPr>
          <p:cNvSpPr/>
          <p:nvPr/>
        </p:nvSpPr>
        <p:spPr>
          <a:xfrm>
            <a:off x="5425266"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57" name="Oval 56">
            <a:extLst>
              <a:ext uri="{FF2B5EF4-FFF2-40B4-BE49-F238E27FC236}">
                <a16:creationId xmlns:a16="http://schemas.microsoft.com/office/drawing/2014/main" id="{B70CF049-54D4-1547-8147-63B301A68D37}"/>
              </a:ext>
            </a:extLst>
          </p:cNvPr>
          <p:cNvSpPr/>
          <p:nvPr/>
        </p:nvSpPr>
        <p:spPr>
          <a:xfrm>
            <a:off x="6087870"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58" name="Oval 57">
            <a:extLst>
              <a:ext uri="{FF2B5EF4-FFF2-40B4-BE49-F238E27FC236}">
                <a16:creationId xmlns:a16="http://schemas.microsoft.com/office/drawing/2014/main" id="{60CFD00E-8525-C344-88A7-CC46A9CC34E0}"/>
              </a:ext>
            </a:extLst>
          </p:cNvPr>
          <p:cNvSpPr/>
          <p:nvPr/>
        </p:nvSpPr>
        <p:spPr>
          <a:xfrm>
            <a:off x="6841913"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59" name="Straight Arrow Connector 58">
            <a:extLst>
              <a:ext uri="{FF2B5EF4-FFF2-40B4-BE49-F238E27FC236}">
                <a16:creationId xmlns:a16="http://schemas.microsoft.com/office/drawing/2014/main" id="{B759E0E7-A8ED-8C4A-A4BB-97EB4B88377F}"/>
              </a:ext>
            </a:extLst>
          </p:cNvPr>
          <p:cNvCxnSpPr>
            <a:cxnSpLocks/>
          </p:cNvCxnSpPr>
          <p:nvPr/>
        </p:nvCxnSpPr>
        <p:spPr>
          <a:xfrm>
            <a:off x="5699586" y="3650567"/>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D84DDC4-D90B-E146-ACE5-8AF1F1EF29B3}"/>
              </a:ext>
            </a:extLst>
          </p:cNvPr>
          <p:cNvCxnSpPr>
            <a:cxnSpLocks/>
          </p:cNvCxnSpPr>
          <p:nvPr/>
        </p:nvCxnSpPr>
        <p:spPr>
          <a:xfrm flipV="1">
            <a:off x="6362191" y="3650567"/>
            <a:ext cx="479723" cy="1049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A919780-B90D-E643-9AC6-27E0958B1D41}"/>
              </a:ext>
            </a:extLst>
          </p:cNvPr>
          <p:cNvCxnSpPr>
            <a:cxnSpLocks/>
          </p:cNvCxnSpPr>
          <p:nvPr/>
        </p:nvCxnSpPr>
        <p:spPr>
          <a:xfrm flipH="1">
            <a:off x="5659413" y="3754020"/>
            <a:ext cx="468630" cy="0"/>
          </a:xfrm>
          <a:prstGeom prst="straightConnector1">
            <a:avLst/>
          </a:prstGeom>
          <a:ln w="25400">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4C23AA8-7ADD-124C-A2D9-30D942667D70}"/>
              </a:ext>
            </a:extLst>
          </p:cNvPr>
          <p:cNvCxnSpPr>
            <a:cxnSpLocks/>
          </p:cNvCxnSpPr>
          <p:nvPr/>
        </p:nvCxnSpPr>
        <p:spPr>
          <a:xfrm flipH="1">
            <a:off x="6322018" y="3754020"/>
            <a:ext cx="56006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40B9A80-B0C7-7640-8E81-B25267A870E1}"/>
              </a:ext>
            </a:extLst>
          </p:cNvPr>
          <p:cNvSpPr txBox="1"/>
          <p:nvPr/>
        </p:nvSpPr>
        <p:spPr>
          <a:xfrm>
            <a:off x="1166004" y="2442549"/>
            <a:ext cx="2375244" cy="323165"/>
          </a:xfrm>
          <a:prstGeom prst="rect">
            <a:avLst/>
          </a:prstGeom>
          <a:noFill/>
        </p:spPr>
        <p:txBody>
          <a:bodyPr wrap="square" rtlCol="0">
            <a:spAutoFit/>
          </a:bodyPr>
          <a:lstStyle/>
          <a:p>
            <a:r>
              <a:rPr lang="en-US" sz="1500" dirty="0"/>
              <a:t>CFL-Reachability</a:t>
            </a:r>
          </a:p>
        </p:txBody>
      </p:sp>
      <p:sp>
        <p:nvSpPr>
          <p:cNvPr id="71" name="TextBox 70">
            <a:extLst>
              <a:ext uri="{FF2B5EF4-FFF2-40B4-BE49-F238E27FC236}">
                <a16:creationId xmlns:a16="http://schemas.microsoft.com/office/drawing/2014/main" id="{C4ED6568-2D70-024E-B05C-B4FEFB6A4030}"/>
              </a:ext>
            </a:extLst>
          </p:cNvPr>
          <p:cNvSpPr txBox="1"/>
          <p:nvPr/>
        </p:nvSpPr>
        <p:spPr>
          <a:xfrm>
            <a:off x="5475681" y="2565281"/>
            <a:ext cx="2375244" cy="323165"/>
          </a:xfrm>
          <a:prstGeom prst="rect">
            <a:avLst/>
          </a:prstGeom>
          <a:noFill/>
        </p:spPr>
        <p:txBody>
          <a:bodyPr wrap="square" rtlCol="0">
            <a:spAutoFit/>
          </a:bodyPr>
          <a:lstStyle/>
          <a:p>
            <a:r>
              <a:rPr lang="en-US" sz="1500" dirty="0"/>
              <a:t>Fast Dyck-Reachability</a:t>
            </a:r>
          </a:p>
        </p:txBody>
      </p:sp>
    </p:spTree>
    <p:extLst>
      <p:ext uri="{BB962C8B-B14F-4D97-AF65-F5344CB8AC3E}">
        <p14:creationId xmlns:p14="http://schemas.microsoft.com/office/powerpoint/2010/main" val="49665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4DB6-0EEE-5E4F-B5E2-F9150D5B9C9D}"/>
              </a:ext>
            </a:extLst>
          </p:cNvPr>
          <p:cNvSpPr>
            <a:spLocks noGrp="1"/>
          </p:cNvSpPr>
          <p:nvPr>
            <p:ph type="title"/>
          </p:nvPr>
        </p:nvSpPr>
        <p:spPr/>
        <p:txBody>
          <a:bodyPr/>
          <a:lstStyle/>
          <a:p>
            <a:r>
              <a:rPr lang="en-US" dirty="0"/>
              <a:t>Quick Example</a:t>
            </a:r>
          </a:p>
        </p:txBody>
      </p:sp>
      <p:sp>
        <p:nvSpPr>
          <p:cNvPr id="4" name="Slide Number Placeholder 3">
            <a:extLst>
              <a:ext uri="{FF2B5EF4-FFF2-40B4-BE49-F238E27FC236}">
                <a16:creationId xmlns:a16="http://schemas.microsoft.com/office/drawing/2014/main" id="{1B1A87C4-2B0A-584F-B080-62E87053E5EA}"/>
              </a:ext>
            </a:extLst>
          </p:cNvPr>
          <p:cNvSpPr>
            <a:spLocks noGrp="1"/>
          </p:cNvSpPr>
          <p:nvPr>
            <p:ph type="sldNum" sz="quarter" idx="12"/>
          </p:nvPr>
        </p:nvSpPr>
        <p:spPr/>
        <p:txBody>
          <a:bodyPr/>
          <a:lstStyle/>
          <a:p>
            <a:fld id="{59758685-D67A-AD45-9729-F546317A0807}" type="slidenum">
              <a:rPr lang="en-US" smtClean="0"/>
              <a:pPr/>
              <a:t>18</a:t>
            </a:fld>
            <a:endParaRPr lang="en-US" dirty="0"/>
          </a:p>
        </p:txBody>
      </p:sp>
      <p:grpSp>
        <p:nvGrpSpPr>
          <p:cNvPr id="5" name="Group 4">
            <a:extLst>
              <a:ext uri="{FF2B5EF4-FFF2-40B4-BE49-F238E27FC236}">
                <a16:creationId xmlns:a16="http://schemas.microsoft.com/office/drawing/2014/main" id="{6A198748-45B5-CA43-A0E2-59922AAC37DC}"/>
              </a:ext>
            </a:extLst>
          </p:cNvPr>
          <p:cNvGrpSpPr/>
          <p:nvPr/>
        </p:nvGrpSpPr>
        <p:grpSpPr>
          <a:xfrm>
            <a:off x="1233190" y="3385634"/>
            <a:ext cx="1690967" cy="741681"/>
            <a:chOff x="2295417" y="4631943"/>
            <a:chExt cx="2254623" cy="988908"/>
          </a:xfrm>
        </p:grpSpPr>
        <p:sp>
          <p:nvSpPr>
            <p:cNvPr id="6" name="Oval 5">
              <a:extLst>
                <a:ext uri="{FF2B5EF4-FFF2-40B4-BE49-F238E27FC236}">
                  <a16:creationId xmlns:a16="http://schemas.microsoft.com/office/drawing/2014/main" id="{3CB998B7-A934-3A41-B8DF-5889DB18AF38}"/>
                </a:ext>
              </a:extLst>
            </p:cNvPr>
            <p:cNvSpPr/>
            <p:nvPr/>
          </p:nvSpPr>
          <p:spPr>
            <a:xfrm>
              <a:off x="2295417"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7" name="Oval 6">
              <a:extLst>
                <a:ext uri="{FF2B5EF4-FFF2-40B4-BE49-F238E27FC236}">
                  <a16:creationId xmlns:a16="http://schemas.microsoft.com/office/drawing/2014/main" id="{68F66ECB-A40C-444B-8F25-F845FF716123}"/>
                </a:ext>
              </a:extLst>
            </p:cNvPr>
            <p:cNvSpPr/>
            <p:nvPr/>
          </p:nvSpPr>
          <p:spPr>
            <a:xfrm>
              <a:off x="3178889"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8" name="Oval 7">
              <a:extLst>
                <a:ext uri="{FF2B5EF4-FFF2-40B4-BE49-F238E27FC236}">
                  <a16:creationId xmlns:a16="http://schemas.microsoft.com/office/drawing/2014/main" id="{4188FA8C-D04A-424F-8290-ABBA7E76D9D9}"/>
                </a:ext>
              </a:extLst>
            </p:cNvPr>
            <p:cNvSpPr/>
            <p:nvPr/>
          </p:nvSpPr>
          <p:spPr>
            <a:xfrm>
              <a:off x="4184280"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9" name="Straight Arrow Connector 8">
              <a:extLst>
                <a:ext uri="{FF2B5EF4-FFF2-40B4-BE49-F238E27FC236}">
                  <a16:creationId xmlns:a16="http://schemas.microsoft.com/office/drawing/2014/main" id="{FF353DD2-E7C6-9E4E-9814-781BD0F14377}"/>
                </a:ext>
              </a:extLst>
            </p:cNvPr>
            <p:cNvCxnSpPr>
              <a:cxnSpLocks/>
            </p:cNvCxnSpPr>
            <p:nvPr/>
          </p:nvCxnSpPr>
          <p:spPr>
            <a:xfrm>
              <a:off x="2661177" y="5011682"/>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381F8E-1B47-8E4A-B495-D7373551F584}"/>
                </a:ext>
              </a:extLst>
            </p:cNvPr>
            <p:cNvCxnSpPr>
              <a:cxnSpLocks/>
            </p:cNvCxnSpPr>
            <p:nvPr/>
          </p:nvCxnSpPr>
          <p:spPr>
            <a:xfrm flipV="1">
              <a:off x="3544649" y="5011682"/>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E6E046-645C-2F43-862E-55B7D3662B54}"/>
                </a:ext>
              </a:extLst>
            </p:cNvPr>
            <p:cNvSpPr txBox="1"/>
            <p:nvPr/>
          </p:nvSpPr>
          <p:spPr>
            <a:xfrm>
              <a:off x="2759229" y="4631943"/>
              <a:ext cx="393327" cy="400109"/>
            </a:xfrm>
            <a:prstGeom prst="rect">
              <a:avLst/>
            </a:prstGeom>
            <a:noFill/>
          </p:spPr>
          <p:txBody>
            <a:bodyPr wrap="square" rtlCol="0">
              <a:spAutoFit/>
            </a:bodyPr>
            <a:lstStyle/>
            <a:p>
              <a:r>
                <a:rPr lang="en-US" sz="1350" dirty="0"/>
                <a:t>[</a:t>
              </a:r>
              <a:r>
                <a:rPr lang="en-US" sz="1350" baseline="-25000" dirty="0"/>
                <a:t>f</a:t>
              </a:r>
            </a:p>
          </p:txBody>
        </p:sp>
        <p:sp>
          <p:nvSpPr>
            <p:cNvPr id="12" name="TextBox 11">
              <a:extLst>
                <a:ext uri="{FF2B5EF4-FFF2-40B4-BE49-F238E27FC236}">
                  <a16:creationId xmlns:a16="http://schemas.microsoft.com/office/drawing/2014/main" id="{907AC8E6-EDE2-3D42-8F16-E8AFC173341D}"/>
                </a:ext>
              </a:extLst>
            </p:cNvPr>
            <p:cNvSpPr txBox="1"/>
            <p:nvPr/>
          </p:nvSpPr>
          <p:spPr>
            <a:xfrm>
              <a:off x="3669035" y="4631943"/>
              <a:ext cx="515245" cy="400109"/>
            </a:xfrm>
            <a:prstGeom prst="rect">
              <a:avLst/>
            </a:prstGeom>
            <a:noFill/>
          </p:spPr>
          <p:txBody>
            <a:bodyPr wrap="square" rtlCol="0">
              <a:spAutoFit/>
            </a:bodyPr>
            <a:lstStyle/>
            <a:p>
              <a:r>
                <a:rPr lang="en-US" sz="1350" dirty="0"/>
                <a:t>]</a:t>
              </a:r>
              <a:r>
                <a:rPr lang="en-US" sz="1350" baseline="-25000" dirty="0"/>
                <a:t>f</a:t>
              </a:r>
            </a:p>
          </p:txBody>
        </p:sp>
        <p:cxnSp>
          <p:nvCxnSpPr>
            <p:cNvPr id="13" name="Straight Arrow Connector 12">
              <a:extLst>
                <a:ext uri="{FF2B5EF4-FFF2-40B4-BE49-F238E27FC236}">
                  <a16:creationId xmlns:a16="http://schemas.microsoft.com/office/drawing/2014/main" id="{94824048-3642-AE4F-9B67-931CB88DD3D3}"/>
                </a:ext>
              </a:extLst>
            </p:cNvPr>
            <p:cNvCxnSpPr>
              <a:cxnSpLocks/>
              <a:stCxn id="18" idx="3"/>
            </p:cNvCxnSpPr>
            <p:nvPr/>
          </p:nvCxnSpPr>
          <p:spPr>
            <a:xfrm flipH="1">
              <a:off x="2607613" y="5149619"/>
              <a:ext cx="624840" cy="0"/>
            </a:xfrm>
            <a:prstGeom prst="straightConnector1">
              <a:avLst/>
            </a:prstGeom>
            <a:ln w="25400">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A90E46-D244-9346-8889-8636749442A1}"/>
                </a:ext>
              </a:extLst>
            </p:cNvPr>
            <p:cNvCxnSpPr>
              <a:cxnSpLocks/>
              <a:stCxn id="19" idx="3"/>
              <a:endCxn id="18" idx="5"/>
            </p:cNvCxnSpPr>
            <p:nvPr/>
          </p:nvCxnSpPr>
          <p:spPr>
            <a:xfrm flipH="1">
              <a:off x="3491085" y="5149619"/>
              <a:ext cx="74675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9E8D77-514B-B045-8F6A-820CC6497687}"/>
                </a:ext>
              </a:extLst>
            </p:cNvPr>
            <p:cNvSpPr txBox="1"/>
            <p:nvPr/>
          </p:nvSpPr>
          <p:spPr>
            <a:xfrm>
              <a:off x="3688397" y="5220742"/>
              <a:ext cx="393327" cy="400109"/>
            </a:xfrm>
            <a:prstGeom prst="rect">
              <a:avLst/>
            </a:prstGeom>
            <a:noFill/>
          </p:spPr>
          <p:txBody>
            <a:bodyPr wrap="square" rtlCol="0">
              <a:spAutoFit/>
            </a:bodyPr>
            <a:lstStyle/>
            <a:p>
              <a:r>
                <a:rPr lang="en-US" sz="1350" dirty="0"/>
                <a:t>[</a:t>
              </a:r>
              <a:r>
                <a:rPr lang="en-US" sz="1350" baseline="-25000" dirty="0"/>
                <a:t>f</a:t>
              </a:r>
            </a:p>
          </p:txBody>
        </p:sp>
        <p:sp>
          <p:nvSpPr>
            <p:cNvPr id="16" name="TextBox 15">
              <a:extLst>
                <a:ext uri="{FF2B5EF4-FFF2-40B4-BE49-F238E27FC236}">
                  <a16:creationId xmlns:a16="http://schemas.microsoft.com/office/drawing/2014/main" id="{95320BDD-2C03-E742-AC37-E3CE79FFF010}"/>
                </a:ext>
              </a:extLst>
            </p:cNvPr>
            <p:cNvSpPr txBox="1"/>
            <p:nvPr/>
          </p:nvSpPr>
          <p:spPr>
            <a:xfrm>
              <a:off x="2816042" y="5194246"/>
              <a:ext cx="484765" cy="400109"/>
            </a:xfrm>
            <a:prstGeom prst="rect">
              <a:avLst/>
            </a:prstGeom>
            <a:noFill/>
          </p:spPr>
          <p:txBody>
            <a:bodyPr wrap="square" rtlCol="0">
              <a:spAutoFit/>
            </a:bodyPr>
            <a:lstStyle/>
            <a:p>
              <a:r>
                <a:rPr lang="en-US" sz="1350" dirty="0"/>
                <a:t>]</a:t>
              </a:r>
              <a:r>
                <a:rPr lang="en-US" sz="1350" baseline="-25000" dirty="0"/>
                <a:t>f</a:t>
              </a:r>
            </a:p>
          </p:txBody>
        </p:sp>
      </p:grpSp>
      <p:sp>
        <p:nvSpPr>
          <p:cNvPr id="35" name="Arc 34">
            <a:extLst>
              <a:ext uri="{FF2B5EF4-FFF2-40B4-BE49-F238E27FC236}">
                <a16:creationId xmlns:a16="http://schemas.microsoft.com/office/drawing/2014/main" id="{DBF0A907-1985-D14F-AEE8-D987CC953EBE}"/>
              </a:ext>
            </a:extLst>
          </p:cNvPr>
          <p:cNvSpPr/>
          <p:nvPr/>
        </p:nvSpPr>
        <p:spPr>
          <a:xfrm rot="19174018">
            <a:off x="891680" y="327526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a:extLst>
              <a:ext uri="{FF2B5EF4-FFF2-40B4-BE49-F238E27FC236}">
                <a16:creationId xmlns:a16="http://schemas.microsoft.com/office/drawing/2014/main" id="{65C206D3-558D-B444-953C-E2CE5B424812}"/>
              </a:ext>
            </a:extLst>
          </p:cNvPr>
          <p:cNvSpPr/>
          <p:nvPr/>
        </p:nvSpPr>
        <p:spPr>
          <a:xfrm rot="8272820">
            <a:off x="1085654" y="219697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Freeform 40">
            <a:extLst>
              <a:ext uri="{FF2B5EF4-FFF2-40B4-BE49-F238E27FC236}">
                <a16:creationId xmlns:a16="http://schemas.microsoft.com/office/drawing/2014/main" id="{230DF865-20B1-724C-AED4-8A3BD30904A3}"/>
              </a:ext>
            </a:extLst>
          </p:cNvPr>
          <p:cNvSpPr/>
          <p:nvPr/>
        </p:nvSpPr>
        <p:spPr>
          <a:xfrm>
            <a:off x="2931207" y="3497398"/>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a:extLst>
              <a:ext uri="{FF2B5EF4-FFF2-40B4-BE49-F238E27FC236}">
                <a16:creationId xmlns:a16="http://schemas.microsoft.com/office/drawing/2014/main" id="{DC4F8E77-B510-D04A-85AA-F8D8289F2A9C}"/>
              </a:ext>
            </a:extLst>
          </p:cNvPr>
          <p:cNvSpPr/>
          <p:nvPr/>
        </p:nvSpPr>
        <p:spPr>
          <a:xfrm rot="11925614">
            <a:off x="966487" y="3507889"/>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42">
            <a:extLst>
              <a:ext uri="{FF2B5EF4-FFF2-40B4-BE49-F238E27FC236}">
                <a16:creationId xmlns:a16="http://schemas.microsoft.com/office/drawing/2014/main" id="{FBC383FF-F068-F348-8018-B8A58B97544D}"/>
              </a:ext>
            </a:extLst>
          </p:cNvPr>
          <p:cNvSpPr/>
          <p:nvPr/>
        </p:nvSpPr>
        <p:spPr>
          <a:xfrm rot="17272960">
            <a:off x="1936832" y="3343854"/>
            <a:ext cx="232765" cy="160618"/>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86AB5A5F-2D77-3049-BD4E-4C3A5917C057}"/>
              </a:ext>
            </a:extLst>
          </p:cNvPr>
          <p:cNvSpPr txBox="1"/>
          <p:nvPr/>
        </p:nvSpPr>
        <p:spPr>
          <a:xfrm>
            <a:off x="1515132" y="4621661"/>
            <a:ext cx="1300498" cy="323165"/>
          </a:xfrm>
          <a:prstGeom prst="rect">
            <a:avLst/>
          </a:prstGeom>
          <a:noFill/>
        </p:spPr>
        <p:txBody>
          <a:bodyPr wrap="square" rtlCol="0">
            <a:spAutoFit/>
          </a:bodyPr>
          <a:lstStyle/>
          <a:p>
            <a:r>
              <a:rPr lang="en-US" sz="1500" dirty="0"/>
              <a:t>16 Steps</a:t>
            </a:r>
          </a:p>
        </p:txBody>
      </p:sp>
      <p:sp>
        <p:nvSpPr>
          <p:cNvPr id="56" name="Oval 55">
            <a:extLst>
              <a:ext uri="{FF2B5EF4-FFF2-40B4-BE49-F238E27FC236}">
                <a16:creationId xmlns:a16="http://schemas.microsoft.com/office/drawing/2014/main" id="{A68994DC-8C23-CC42-B6FE-89975141A96A}"/>
              </a:ext>
            </a:extLst>
          </p:cNvPr>
          <p:cNvSpPr/>
          <p:nvPr/>
        </p:nvSpPr>
        <p:spPr>
          <a:xfrm>
            <a:off x="5425266"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57" name="Oval 56">
            <a:extLst>
              <a:ext uri="{FF2B5EF4-FFF2-40B4-BE49-F238E27FC236}">
                <a16:creationId xmlns:a16="http://schemas.microsoft.com/office/drawing/2014/main" id="{B70CF049-54D4-1547-8147-63B301A68D37}"/>
              </a:ext>
            </a:extLst>
          </p:cNvPr>
          <p:cNvSpPr/>
          <p:nvPr/>
        </p:nvSpPr>
        <p:spPr>
          <a:xfrm>
            <a:off x="6087870"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58" name="Oval 57">
            <a:extLst>
              <a:ext uri="{FF2B5EF4-FFF2-40B4-BE49-F238E27FC236}">
                <a16:creationId xmlns:a16="http://schemas.microsoft.com/office/drawing/2014/main" id="{60CFD00E-8525-C344-88A7-CC46A9CC34E0}"/>
              </a:ext>
            </a:extLst>
          </p:cNvPr>
          <p:cNvSpPr/>
          <p:nvPr/>
        </p:nvSpPr>
        <p:spPr>
          <a:xfrm>
            <a:off x="6841913" y="3504263"/>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59" name="Straight Arrow Connector 58">
            <a:extLst>
              <a:ext uri="{FF2B5EF4-FFF2-40B4-BE49-F238E27FC236}">
                <a16:creationId xmlns:a16="http://schemas.microsoft.com/office/drawing/2014/main" id="{B759E0E7-A8ED-8C4A-A4BB-97EB4B88377F}"/>
              </a:ext>
            </a:extLst>
          </p:cNvPr>
          <p:cNvCxnSpPr>
            <a:cxnSpLocks/>
          </p:cNvCxnSpPr>
          <p:nvPr/>
        </p:nvCxnSpPr>
        <p:spPr>
          <a:xfrm>
            <a:off x="5699586" y="3650567"/>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4C23AA8-7ADD-124C-A2D9-30D942667D70}"/>
              </a:ext>
            </a:extLst>
          </p:cNvPr>
          <p:cNvCxnSpPr>
            <a:cxnSpLocks/>
          </p:cNvCxnSpPr>
          <p:nvPr/>
        </p:nvCxnSpPr>
        <p:spPr>
          <a:xfrm flipH="1">
            <a:off x="6322018" y="3754020"/>
            <a:ext cx="56006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40B9A80-B0C7-7640-8E81-B25267A870E1}"/>
              </a:ext>
            </a:extLst>
          </p:cNvPr>
          <p:cNvSpPr txBox="1"/>
          <p:nvPr/>
        </p:nvSpPr>
        <p:spPr>
          <a:xfrm>
            <a:off x="1166004" y="2442549"/>
            <a:ext cx="2375244" cy="323165"/>
          </a:xfrm>
          <a:prstGeom prst="rect">
            <a:avLst/>
          </a:prstGeom>
          <a:noFill/>
        </p:spPr>
        <p:txBody>
          <a:bodyPr wrap="square" rtlCol="0">
            <a:spAutoFit/>
          </a:bodyPr>
          <a:lstStyle/>
          <a:p>
            <a:r>
              <a:rPr lang="en-US" sz="1500" dirty="0"/>
              <a:t>CFL-Reachability</a:t>
            </a:r>
          </a:p>
        </p:txBody>
      </p:sp>
      <p:sp>
        <p:nvSpPr>
          <p:cNvPr id="71" name="TextBox 70">
            <a:extLst>
              <a:ext uri="{FF2B5EF4-FFF2-40B4-BE49-F238E27FC236}">
                <a16:creationId xmlns:a16="http://schemas.microsoft.com/office/drawing/2014/main" id="{C4ED6568-2D70-024E-B05C-B4FEFB6A4030}"/>
              </a:ext>
            </a:extLst>
          </p:cNvPr>
          <p:cNvSpPr txBox="1"/>
          <p:nvPr/>
        </p:nvSpPr>
        <p:spPr>
          <a:xfrm>
            <a:off x="5475681" y="2565281"/>
            <a:ext cx="2375244" cy="323165"/>
          </a:xfrm>
          <a:prstGeom prst="rect">
            <a:avLst/>
          </a:prstGeom>
          <a:noFill/>
        </p:spPr>
        <p:txBody>
          <a:bodyPr wrap="square" rtlCol="0">
            <a:spAutoFit/>
          </a:bodyPr>
          <a:lstStyle/>
          <a:p>
            <a:r>
              <a:rPr lang="en-US" sz="1500" dirty="0"/>
              <a:t>Fast Dyck-Reachability</a:t>
            </a:r>
          </a:p>
        </p:txBody>
      </p:sp>
    </p:spTree>
    <p:extLst>
      <p:ext uri="{BB962C8B-B14F-4D97-AF65-F5344CB8AC3E}">
        <p14:creationId xmlns:p14="http://schemas.microsoft.com/office/powerpoint/2010/main" val="51810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4DB6-0EEE-5E4F-B5E2-F9150D5B9C9D}"/>
              </a:ext>
            </a:extLst>
          </p:cNvPr>
          <p:cNvSpPr>
            <a:spLocks noGrp="1"/>
          </p:cNvSpPr>
          <p:nvPr>
            <p:ph type="title"/>
          </p:nvPr>
        </p:nvSpPr>
        <p:spPr/>
        <p:txBody>
          <a:bodyPr/>
          <a:lstStyle/>
          <a:p>
            <a:r>
              <a:rPr lang="en-US" dirty="0"/>
              <a:t>Quick Example</a:t>
            </a:r>
          </a:p>
        </p:txBody>
      </p:sp>
      <p:sp>
        <p:nvSpPr>
          <p:cNvPr id="4" name="Slide Number Placeholder 3">
            <a:extLst>
              <a:ext uri="{FF2B5EF4-FFF2-40B4-BE49-F238E27FC236}">
                <a16:creationId xmlns:a16="http://schemas.microsoft.com/office/drawing/2014/main" id="{1B1A87C4-2B0A-584F-B080-62E87053E5EA}"/>
              </a:ext>
            </a:extLst>
          </p:cNvPr>
          <p:cNvSpPr>
            <a:spLocks noGrp="1"/>
          </p:cNvSpPr>
          <p:nvPr>
            <p:ph type="sldNum" sz="quarter" idx="12"/>
          </p:nvPr>
        </p:nvSpPr>
        <p:spPr/>
        <p:txBody>
          <a:bodyPr/>
          <a:lstStyle/>
          <a:p>
            <a:fld id="{59758685-D67A-AD45-9729-F546317A0807}" type="slidenum">
              <a:rPr lang="en-US" smtClean="0"/>
              <a:pPr/>
              <a:t>19</a:t>
            </a:fld>
            <a:endParaRPr lang="en-US" dirty="0"/>
          </a:p>
        </p:txBody>
      </p:sp>
      <p:grpSp>
        <p:nvGrpSpPr>
          <p:cNvPr id="5" name="Group 4">
            <a:extLst>
              <a:ext uri="{FF2B5EF4-FFF2-40B4-BE49-F238E27FC236}">
                <a16:creationId xmlns:a16="http://schemas.microsoft.com/office/drawing/2014/main" id="{6A198748-45B5-CA43-A0E2-59922AAC37DC}"/>
              </a:ext>
            </a:extLst>
          </p:cNvPr>
          <p:cNvGrpSpPr/>
          <p:nvPr/>
        </p:nvGrpSpPr>
        <p:grpSpPr>
          <a:xfrm>
            <a:off x="1233190" y="3385634"/>
            <a:ext cx="1690967" cy="741681"/>
            <a:chOff x="2295417" y="4631943"/>
            <a:chExt cx="2254623" cy="988908"/>
          </a:xfrm>
        </p:grpSpPr>
        <p:sp>
          <p:nvSpPr>
            <p:cNvPr id="6" name="Oval 5">
              <a:extLst>
                <a:ext uri="{FF2B5EF4-FFF2-40B4-BE49-F238E27FC236}">
                  <a16:creationId xmlns:a16="http://schemas.microsoft.com/office/drawing/2014/main" id="{3CB998B7-A934-3A41-B8DF-5889DB18AF38}"/>
                </a:ext>
              </a:extLst>
            </p:cNvPr>
            <p:cNvSpPr/>
            <p:nvPr/>
          </p:nvSpPr>
          <p:spPr>
            <a:xfrm>
              <a:off x="2295417"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7" name="Oval 6">
              <a:extLst>
                <a:ext uri="{FF2B5EF4-FFF2-40B4-BE49-F238E27FC236}">
                  <a16:creationId xmlns:a16="http://schemas.microsoft.com/office/drawing/2014/main" id="{68F66ECB-A40C-444B-8F25-F845FF716123}"/>
                </a:ext>
              </a:extLst>
            </p:cNvPr>
            <p:cNvSpPr/>
            <p:nvPr/>
          </p:nvSpPr>
          <p:spPr>
            <a:xfrm>
              <a:off x="3178889"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8" name="Oval 7">
              <a:extLst>
                <a:ext uri="{FF2B5EF4-FFF2-40B4-BE49-F238E27FC236}">
                  <a16:creationId xmlns:a16="http://schemas.microsoft.com/office/drawing/2014/main" id="{4188FA8C-D04A-424F-8290-ABBA7E76D9D9}"/>
                </a:ext>
              </a:extLst>
            </p:cNvPr>
            <p:cNvSpPr/>
            <p:nvPr/>
          </p:nvSpPr>
          <p:spPr>
            <a:xfrm>
              <a:off x="4184280"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9" name="Straight Arrow Connector 8">
              <a:extLst>
                <a:ext uri="{FF2B5EF4-FFF2-40B4-BE49-F238E27FC236}">
                  <a16:creationId xmlns:a16="http://schemas.microsoft.com/office/drawing/2014/main" id="{FF353DD2-E7C6-9E4E-9814-781BD0F14377}"/>
                </a:ext>
              </a:extLst>
            </p:cNvPr>
            <p:cNvCxnSpPr>
              <a:cxnSpLocks/>
            </p:cNvCxnSpPr>
            <p:nvPr/>
          </p:nvCxnSpPr>
          <p:spPr>
            <a:xfrm>
              <a:off x="2661177" y="5011682"/>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E381F8E-1B47-8E4A-B495-D7373551F584}"/>
                </a:ext>
              </a:extLst>
            </p:cNvPr>
            <p:cNvCxnSpPr>
              <a:cxnSpLocks/>
            </p:cNvCxnSpPr>
            <p:nvPr/>
          </p:nvCxnSpPr>
          <p:spPr>
            <a:xfrm flipV="1">
              <a:off x="3544649" y="5011682"/>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E6E046-645C-2F43-862E-55B7D3662B54}"/>
                </a:ext>
              </a:extLst>
            </p:cNvPr>
            <p:cNvSpPr txBox="1"/>
            <p:nvPr/>
          </p:nvSpPr>
          <p:spPr>
            <a:xfrm>
              <a:off x="2759229" y="4631943"/>
              <a:ext cx="393327" cy="400109"/>
            </a:xfrm>
            <a:prstGeom prst="rect">
              <a:avLst/>
            </a:prstGeom>
            <a:noFill/>
          </p:spPr>
          <p:txBody>
            <a:bodyPr wrap="square" rtlCol="0">
              <a:spAutoFit/>
            </a:bodyPr>
            <a:lstStyle/>
            <a:p>
              <a:r>
                <a:rPr lang="en-US" sz="1350" dirty="0"/>
                <a:t>[</a:t>
              </a:r>
              <a:r>
                <a:rPr lang="en-US" sz="1350" baseline="-25000" dirty="0"/>
                <a:t>f</a:t>
              </a:r>
            </a:p>
          </p:txBody>
        </p:sp>
        <p:sp>
          <p:nvSpPr>
            <p:cNvPr id="12" name="TextBox 11">
              <a:extLst>
                <a:ext uri="{FF2B5EF4-FFF2-40B4-BE49-F238E27FC236}">
                  <a16:creationId xmlns:a16="http://schemas.microsoft.com/office/drawing/2014/main" id="{907AC8E6-EDE2-3D42-8F16-E8AFC173341D}"/>
                </a:ext>
              </a:extLst>
            </p:cNvPr>
            <p:cNvSpPr txBox="1"/>
            <p:nvPr/>
          </p:nvSpPr>
          <p:spPr>
            <a:xfrm>
              <a:off x="3669033" y="4631943"/>
              <a:ext cx="418071" cy="400109"/>
            </a:xfrm>
            <a:prstGeom prst="rect">
              <a:avLst/>
            </a:prstGeom>
            <a:noFill/>
          </p:spPr>
          <p:txBody>
            <a:bodyPr wrap="square" rtlCol="0">
              <a:spAutoFit/>
            </a:bodyPr>
            <a:lstStyle/>
            <a:p>
              <a:r>
                <a:rPr lang="en-US" sz="1350" dirty="0"/>
                <a:t>]</a:t>
              </a:r>
              <a:r>
                <a:rPr lang="en-US" sz="1350" baseline="-25000" dirty="0"/>
                <a:t>f</a:t>
              </a:r>
            </a:p>
          </p:txBody>
        </p:sp>
        <p:cxnSp>
          <p:nvCxnSpPr>
            <p:cNvPr id="13" name="Straight Arrow Connector 12">
              <a:extLst>
                <a:ext uri="{FF2B5EF4-FFF2-40B4-BE49-F238E27FC236}">
                  <a16:creationId xmlns:a16="http://schemas.microsoft.com/office/drawing/2014/main" id="{94824048-3642-AE4F-9B67-931CB88DD3D3}"/>
                </a:ext>
              </a:extLst>
            </p:cNvPr>
            <p:cNvCxnSpPr>
              <a:cxnSpLocks/>
              <a:stCxn id="18" idx="3"/>
            </p:cNvCxnSpPr>
            <p:nvPr/>
          </p:nvCxnSpPr>
          <p:spPr>
            <a:xfrm flipH="1">
              <a:off x="2607613" y="5149619"/>
              <a:ext cx="624840" cy="0"/>
            </a:xfrm>
            <a:prstGeom prst="straightConnector1">
              <a:avLst/>
            </a:prstGeom>
            <a:ln w="25400">
              <a:miter lim="800000"/>
              <a:tailEnd type="arrow" w="sm"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A90E46-D244-9346-8889-8636749442A1}"/>
                </a:ext>
              </a:extLst>
            </p:cNvPr>
            <p:cNvCxnSpPr>
              <a:cxnSpLocks/>
              <a:stCxn id="19" idx="3"/>
              <a:endCxn id="18" idx="5"/>
            </p:cNvCxnSpPr>
            <p:nvPr/>
          </p:nvCxnSpPr>
          <p:spPr>
            <a:xfrm flipH="1">
              <a:off x="3491085" y="5149619"/>
              <a:ext cx="74675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D9E8D77-514B-B045-8F6A-820CC6497687}"/>
                </a:ext>
              </a:extLst>
            </p:cNvPr>
            <p:cNvSpPr txBox="1"/>
            <p:nvPr/>
          </p:nvSpPr>
          <p:spPr>
            <a:xfrm>
              <a:off x="3688397" y="5220742"/>
              <a:ext cx="393327" cy="400109"/>
            </a:xfrm>
            <a:prstGeom prst="rect">
              <a:avLst/>
            </a:prstGeom>
            <a:noFill/>
          </p:spPr>
          <p:txBody>
            <a:bodyPr wrap="square" rtlCol="0">
              <a:spAutoFit/>
            </a:bodyPr>
            <a:lstStyle/>
            <a:p>
              <a:r>
                <a:rPr lang="en-US" sz="1350" dirty="0"/>
                <a:t>[</a:t>
              </a:r>
              <a:r>
                <a:rPr lang="en-US" sz="1350" baseline="-25000" dirty="0"/>
                <a:t>f</a:t>
              </a:r>
            </a:p>
          </p:txBody>
        </p:sp>
        <p:sp>
          <p:nvSpPr>
            <p:cNvPr id="16" name="TextBox 15">
              <a:extLst>
                <a:ext uri="{FF2B5EF4-FFF2-40B4-BE49-F238E27FC236}">
                  <a16:creationId xmlns:a16="http://schemas.microsoft.com/office/drawing/2014/main" id="{95320BDD-2C03-E742-AC37-E3CE79FFF010}"/>
                </a:ext>
              </a:extLst>
            </p:cNvPr>
            <p:cNvSpPr txBox="1"/>
            <p:nvPr/>
          </p:nvSpPr>
          <p:spPr>
            <a:xfrm>
              <a:off x="2816042" y="5194246"/>
              <a:ext cx="416411" cy="400109"/>
            </a:xfrm>
            <a:prstGeom prst="rect">
              <a:avLst/>
            </a:prstGeom>
            <a:noFill/>
          </p:spPr>
          <p:txBody>
            <a:bodyPr wrap="square" rtlCol="0">
              <a:spAutoFit/>
            </a:bodyPr>
            <a:lstStyle/>
            <a:p>
              <a:r>
                <a:rPr lang="en-US" sz="1350" dirty="0"/>
                <a:t>]</a:t>
              </a:r>
              <a:r>
                <a:rPr lang="en-US" sz="1350" baseline="-25000" dirty="0"/>
                <a:t>f</a:t>
              </a:r>
            </a:p>
          </p:txBody>
        </p:sp>
      </p:grpSp>
      <p:sp>
        <p:nvSpPr>
          <p:cNvPr id="35" name="Arc 34">
            <a:extLst>
              <a:ext uri="{FF2B5EF4-FFF2-40B4-BE49-F238E27FC236}">
                <a16:creationId xmlns:a16="http://schemas.microsoft.com/office/drawing/2014/main" id="{DBF0A907-1985-D14F-AEE8-D987CC953EBE}"/>
              </a:ext>
            </a:extLst>
          </p:cNvPr>
          <p:cNvSpPr/>
          <p:nvPr/>
        </p:nvSpPr>
        <p:spPr>
          <a:xfrm rot="19174018">
            <a:off x="891680" y="327526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a:extLst>
              <a:ext uri="{FF2B5EF4-FFF2-40B4-BE49-F238E27FC236}">
                <a16:creationId xmlns:a16="http://schemas.microsoft.com/office/drawing/2014/main" id="{65C206D3-558D-B444-953C-E2CE5B424812}"/>
              </a:ext>
            </a:extLst>
          </p:cNvPr>
          <p:cNvSpPr/>
          <p:nvPr/>
        </p:nvSpPr>
        <p:spPr>
          <a:xfrm rot="8272820">
            <a:off x="1085654" y="2196975"/>
            <a:ext cx="2088573" cy="1898705"/>
          </a:xfrm>
          <a:prstGeom prst="arc">
            <a:avLst>
              <a:gd name="adj1" fmla="val 16174816"/>
              <a:gd name="adj2" fmla="val 0"/>
            </a:avLst>
          </a:prstGeom>
          <a:ln w="2540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Freeform 40">
            <a:extLst>
              <a:ext uri="{FF2B5EF4-FFF2-40B4-BE49-F238E27FC236}">
                <a16:creationId xmlns:a16="http://schemas.microsoft.com/office/drawing/2014/main" id="{230DF865-20B1-724C-AED4-8A3BD30904A3}"/>
              </a:ext>
            </a:extLst>
          </p:cNvPr>
          <p:cNvSpPr/>
          <p:nvPr/>
        </p:nvSpPr>
        <p:spPr>
          <a:xfrm>
            <a:off x="2931207" y="3497398"/>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reeform 41">
            <a:extLst>
              <a:ext uri="{FF2B5EF4-FFF2-40B4-BE49-F238E27FC236}">
                <a16:creationId xmlns:a16="http://schemas.microsoft.com/office/drawing/2014/main" id="{DC4F8E77-B510-D04A-85AA-F8D8289F2A9C}"/>
              </a:ext>
            </a:extLst>
          </p:cNvPr>
          <p:cNvSpPr/>
          <p:nvPr/>
        </p:nvSpPr>
        <p:spPr>
          <a:xfrm rot="11925614">
            <a:off x="966487" y="3507889"/>
            <a:ext cx="255386" cy="346079"/>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42">
            <a:extLst>
              <a:ext uri="{FF2B5EF4-FFF2-40B4-BE49-F238E27FC236}">
                <a16:creationId xmlns:a16="http://schemas.microsoft.com/office/drawing/2014/main" id="{FBC383FF-F068-F348-8018-B8A58B97544D}"/>
              </a:ext>
            </a:extLst>
          </p:cNvPr>
          <p:cNvSpPr/>
          <p:nvPr/>
        </p:nvSpPr>
        <p:spPr>
          <a:xfrm rot="17272960">
            <a:off x="1936832" y="3343854"/>
            <a:ext cx="232765" cy="160618"/>
          </a:xfrm>
          <a:custGeom>
            <a:avLst/>
            <a:gdLst>
              <a:gd name="connsiteX0" fmla="*/ 0 w 340514"/>
              <a:gd name="connsiteY0" fmla="*/ 182409 h 461438"/>
              <a:gd name="connsiteX1" fmla="*/ 110837 w 340514"/>
              <a:gd name="connsiteY1" fmla="*/ 2300 h 461438"/>
              <a:gd name="connsiteX2" fmla="*/ 318655 w 340514"/>
              <a:gd name="connsiteY2" fmla="*/ 99282 h 461438"/>
              <a:gd name="connsiteX3" fmla="*/ 318655 w 340514"/>
              <a:gd name="connsiteY3" fmla="*/ 362518 h 461438"/>
              <a:gd name="connsiteX4" fmla="*/ 180109 w 340514"/>
              <a:gd name="connsiteY4" fmla="*/ 459500 h 461438"/>
              <a:gd name="connsiteX5" fmla="*/ 27709 w 340514"/>
              <a:gd name="connsiteY5" fmla="*/ 417936 h 46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14" h="461438">
                <a:moveTo>
                  <a:pt x="0" y="182409"/>
                </a:moveTo>
                <a:cubicBezTo>
                  <a:pt x="28864" y="99282"/>
                  <a:pt x="57728" y="16155"/>
                  <a:pt x="110837" y="2300"/>
                </a:cubicBezTo>
                <a:cubicBezTo>
                  <a:pt x="163946" y="-11555"/>
                  <a:pt x="284019" y="39246"/>
                  <a:pt x="318655" y="99282"/>
                </a:cubicBezTo>
                <a:cubicBezTo>
                  <a:pt x="353291" y="159318"/>
                  <a:pt x="341746" y="302482"/>
                  <a:pt x="318655" y="362518"/>
                </a:cubicBezTo>
                <a:cubicBezTo>
                  <a:pt x="295564" y="422554"/>
                  <a:pt x="228600" y="450264"/>
                  <a:pt x="180109" y="459500"/>
                </a:cubicBezTo>
                <a:cubicBezTo>
                  <a:pt x="131618" y="468736"/>
                  <a:pt x="79663" y="443336"/>
                  <a:pt x="27709" y="417936"/>
                </a:cubicBezTo>
              </a:path>
            </a:pathLst>
          </a:custGeom>
          <a:noFill/>
          <a:ln w="25400">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86AB5A5F-2D77-3049-BD4E-4C3A5917C057}"/>
              </a:ext>
            </a:extLst>
          </p:cNvPr>
          <p:cNvSpPr txBox="1"/>
          <p:nvPr/>
        </p:nvSpPr>
        <p:spPr>
          <a:xfrm>
            <a:off x="1515132" y="4621661"/>
            <a:ext cx="1300498" cy="323165"/>
          </a:xfrm>
          <a:prstGeom prst="rect">
            <a:avLst/>
          </a:prstGeom>
          <a:noFill/>
        </p:spPr>
        <p:txBody>
          <a:bodyPr wrap="square" rtlCol="0">
            <a:spAutoFit/>
          </a:bodyPr>
          <a:lstStyle/>
          <a:p>
            <a:r>
              <a:rPr lang="en-US" sz="1500" dirty="0"/>
              <a:t>16 Steps</a:t>
            </a:r>
          </a:p>
        </p:txBody>
      </p:sp>
      <p:sp>
        <p:nvSpPr>
          <p:cNvPr id="70" name="TextBox 69">
            <a:extLst>
              <a:ext uri="{FF2B5EF4-FFF2-40B4-BE49-F238E27FC236}">
                <a16:creationId xmlns:a16="http://schemas.microsoft.com/office/drawing/2014/main" id="{440B9A80-B0C7-7640-8E81-B25267A870E1}"/>
              </a:ext>
            </a:extLst>
          </p:cNvPr>
          <p:cNvSpPr txBox="1"/>
          <p:nvPr/>
        </p:nvSpPr>
        <p:spPr>
          <a:xfrm>
            <a:off x="1166004" y="2442549"/>
            <a:ext cx="2375244" cy="323165"/>
          </a:xfrm>
          <a:prstGeom prst="rect">
            <a:avLst/>
          </a:prstGeom>
          <a:noFill/>
        </p:spPr>
        <p:txBody>
          <a:bodyPr wrap="square" rtlCol="0">
            <a:spAutoFit/>
          </a:bodyPr>
          <a:lstStyle/>
          <a:p>
            <a:r>
              <a:rPr lang="en-US" sz="1500" dirty="0"/>
              <a:t>CFL-Reachability</a:t>
            </a:r>
          </a:p>
        </p:txBody>
      </p:sp>
      <p:sp>
        <p:nvSpPr>
          <p:cNvPr id="71" name="TextBox 70">
            <a:extLst>
              <a:ext uri="{FF2B5EF4-FFF2-40B4-BE49-F238E27FC236}">
                <a16:creationId xmlns:a16="http://schemas.microsoft.com/office/drawing/2014/main" id="{C4ED6568-2D70-024E-B05C-B4FEFB6A4030}"/>
              </a:ext>
            </a:extLst>
          </p:cNvPr>
          <p:cNvSpPr txBox="1"/>
          <p:nvPr/>
        </p:nvSpPr>
        <p:spPr>
          <a:xfrm>
            <a:off x="5475681" y="2565281"/>
            <a:ext cx="2375244" cy="323165"/>
          </a:xfrm>
          <a:prstGeom prst="rect">
            <a:avLst/>
          </a:prstGeom>
          <a:noFill/>
        </p:spPr>
        <p:txBody>
          <a:bodyPr wrap="square" rtlCol="0">
            <a:spAutoFit/>
          </a:bodyPr>
          <a:lstStyle/>
          <a:p>
            <a:r>
              <a:rPr lang="en-US" sz="1500" dirty="0"/>
              <a:t>Fast Dyck-Reachability</a:t>
            </a:r>
          </a:p>
        </p:txBody>
      </p:sp>
      <p:grpSp>
        <p:nvGrpSpPr>
          <p:cNvPr id="29" name="Group 28">
            <a:extLst>
              <a:ext uri="{FF2B5EF4-FFF2-40B4-BE49-F238E27FC236}">
                <a16:creationId xmlns:a16="http://schemas.microsoft.com/office/drawing/2014/main" id="{5D677037-C1BC-284A-B8E5-003435C92EC3}"/>
              </a:ext>
            </a:extLst>
          </p:cNvPr>
          <p:cNvGrpSpPr/>
          <p:nvPr/>
        </p:nvGrpSpPr>
        <p:grpSpPr>
          <a:xfrm>
            <a:off x="5336340" y="3470064"/>
            <a:ext cx="1638760" cy="292609"/>
            <a:chOff x="6392151" y="4855220"/>
            <a:chExt cx="2185013" cy="390145"/>
          </a:xfrm>
        </p:grpSpPr>
        <p:sp>
          <p:nvSpPr>
            <p:cNvPr id="30" name="Oval 29">
              <a:extLst>
                <a:ext uri="{FF2B5EF4-FFF2-40B4-BE49-F238E27FC236}">
                  <a16:creationId xmlns:a16="http://schemas.microsoft.com/office/drawing/2014/main" id="{DB75EFC7-E795-544F-BACE-D1D0CD4A4A9E}"/>
                </a:ext>
              </a:extLst>
            </p:cNvPr>
            <p:cNvSpPr/>
            <p:nvPr/>
          </p:nvSpPr>
          <p:spPr>
            <a:xfrm>
              <a:off x="6392151" y="4855220"/>
              <a:ext cx="780916"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chemeClr val="tx1"/>
                  </a:solidFill>
                </a:rPr>
                <a:t>x,y</a:t>
              </a:r>
              <a:endParaRPr lang="en-US" sz="1350" dirty="0">
                <a:solidFill>
                  <a:schemeClr val="tx1"/>
                </a:solidFill>
              </a:endParaRPr>
            </a:p>
          </p:txBody>
        </p:sp>
        <p:sp>
          <p:nvSpPr>
            <p:cNvPr id="31" name="Oval 30">
              <a:extLst>
                <a:ext uri="{FF2B5EF4-FFF2-40B4-BE49-F238E27FC236}">
                  <a16:creationId xmlns:a16="http://schemas.microsoft.com/office/drawing/2014/main" id="{8AA8664C-07ED-B044-9464-CEC482D77F5E}"/>
                </a:ext>
              </a:extLst>
            </p:cNvPr>
            <p:cNvSpPr/>
            <p:nvPr/>
          </p:nvSpPr>
          <p:spPr>
            <a:xfrm>
              <a:off x="8211404" y="4855220"/>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cxnSp>
          <p:nvCxnSpPr>
            <p:cNvPr id="32" name="Straight Arrow Connector 31">
              <a:extLst>
                <a:ext uri="{FF2B5EF4-FFF2-40B4-BE49-F238E27FC236}">
                  <a16:creationId xmlns:a16="http://schemas.microsoft.com/office/drawing/2014/main" id="{BCDBCF28-7D95-DE4E-992D-998F7E9C8BC6}"/>
                </a:ext>
              </a:extLst>
            </p:cNvPr>
            <p:cNvCxnSpPr>
              <a:cxnSpLocks/>
            </p:cNvCxnSpPr>
            <p:nvPr/>
          </p:nvCxnSpPr>
          <p:spPr>
            <a:xfrm>
              <a:off x="7173066" y="5050293"/>
              <a:ext cx="1038338"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99B3A9C7-6D80-1641-AD94-96DA98F21A2F}"/>
              </a:ext>
            </a:extLst>
          </p:cNvPr>
          <p:cNvSpPr txBox="1"/>
          <p:nvPr/>
        </p:nvSpPr>
        <p:spPr>
          <a:xfrm>
            <a:off x="5807701" y="4584333"/>
            <a:ext cx="1300498" cy="323165"/>
          </a:xfrm>
          <a:prstGeom prst="rect">
            <a:avLst/>
          </a:prstGeom>
          <a:noFill/>
        </p:spPr>
        <p:txBody>
          <a:bodyPr wrap="square" rtlCol="0">
            <a:spAutoFit/>
          </a:bodyPr>
          <a:lstStyle/>
          <a:p>
            <a:r>
              <a:rPr lang="en-US" sz="1500" dirty="0"/>
              <a:t>3 Steps</a:t>
            </a:r>
          </a:p>
        </p:txBody>
      </p:sp>
    </p:spTree>
    <p:extLst>
      <p:ext uri="{BB962C8B-B14F-4D97-AF65-F5344CB8AC3E}">
        <p14:creationId xmlns:p14="http://schemas.microsoft.com/office/powerpoint/2010/main" val="18418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CC455-EF5B-E046-91B2-78D8438C0E18}"/>
              </a:ext>
            </a:extLst>
          </p:cNvPr>
          <p:cNvSpPr>
            <a:spLocks noGrp="1"/>
          </p:cNvSpPr>
          <p:nvPr>
            <p:ph type="sldNum" sz="quarter" idx="12"/>
          </p:nvPr>
        </p:nvSpPr>
        <p:spPr/>
        <p:txBody>
          <a:bodyPr/>
          <a:lstStyle/>
          <a:p>
            <a:fld id="{60AD1266-7CE3-2146-B859-359ABF1E0203}" type="slidenum">
              <a:rPr lang="en-US" smtClean="0"/>
              <a:t>2</a:t>
            </a:fld>
            <a:endParaRPr lang="en-US"/>
          </a:p>
        </p:txBody>
      </p:sp>
      <p:sp>
        <p:nvSpPr>
          <p:cNvPr id="4" name="TextBox 3">
            <a:extLst>
              <a:ext uri="{FF2B5EF4-FFF2-40B4-BE49-F238E27FC236}">
                <a16:creationId xmlns:a16="http://schemas.microsoft.com/office/drawing/2014/main" id="{5AD10F18-0B20-1144-94A6-13BCED18173E}"/>
              </a:ext>
            </a:extLst>
          </p:cNvPr>
          <p:cNvSpPr txBox="1"/>
          <p:nvPr/>
        </p:nvSpPr>
        <p:spPr>
          <a:xfrm>
            <a:off x="3386751" y="1668566"/>
            <a:ext cx="2542272" cy="369332"/>
          </a:xfrm>
          <a:prstGeom prst="rect">
            <a:avLst/>
          </a:prstGeom>
          <a:noFill/>
          <a:ln w="25400">
            <a:solidFill>
              <a:schemeClr val="accent1"/>
            </a:solidFill>
          </a:ln>
        </p:spPr>
        <p:txBody>
          <a:bodyPr wrap="square" rtlCol="0">
            <a:spAutoFit/>
          </a:bodyPr>
          <a:lstStyle/>
          <a:p>
            <a:pPr algn="ctr"/>
            <a:r>
              <a:rPr lang="en-US" dirty="0">
                <a:solidFill>
                  <a:srgbClr val="C00000"/>
                </a:solidFill>
              </a:rPr>
              <a:t>Client Applications</a:t>
            </a:r>
          </a:p>
        </p:txBody>
      </p:sp>
      <p:sp>
        <p:nvSpPr>
          <p:cNvPr id="5" name="TextBox 4">
            <a:extLst>
              <a:ext uri="{FF2B5EF4-FFF2-40B4-BE49-F238E27FC236}">
                <a16:creationId xmlns:a16="http://schemas.microsoft.com/office/drawing/2014/main" id="{3890F3F7-F499-234F-85A5-822248FAA2BB}"/>
              </a:ext>
            </a:extLst>
          </p:cNvPr>
          <p:cNvSpPr txBox="1"/>
          <p:nvPr/>
        </p:nvSpPr>
        <p:spPr>
          <a:xfrm>
            <a:off x="2814353" y="2867969"/>
            <a:ext cx="3515293" cy="369332"/>
          </a:xfrm>
          <a:prstGeom prst="rect">
            <a:avLst/>
          </a:prstGeom>
          <a:noFill/>
          <a:ln w="25400">
            <a:solidFill>
              <a:schemeClr val="accent1"/>
            </a:solidFill>
          </a:ln>
        </p:spPr>
        <p:txBody>
          <a:bodyPr wrap="square" rtlCol="0">
            <a:spAutoFit/>
          </a:bodyPr>
          <a:lstStyle/>
          <a:p>
            <a:pPr algn="ctr"/>
            <a:r>
              <a:rPr lang="en-US" dirty="0">
                <a:solidFill>
                  <a:srgbClr val="C00000"/>
                </a:solidFill>
              </a:rPr>
              <a:t>Graph Reachability</a:t>
            </a:r>
          </a:p>
        </p:txBody>
      </p:sp>
      <p:cxnSp>
        <p:nvCxnSpPr>
          <p:cNvPr id="6" name="Straight Arrow Connector 5">
            <a:extLst>
              <a:ext uri="{FF2B5EF4-FFF2-40B4-BE49-F238E27FC236}">
                <a16:creationId xmlns:a16="http://schemas.microsoft.com/office/drawing/2014/main" id="{A6A5CAC3-5BA4-5849-8C67-7BA5DE63642A}"/>
              </a:ext>
            </a:extLst>
          </p:cNvPr>
          <p:cNvCxnSpPr>
            <a:cxnSpLocks/>
            <a:endCxn id="8" idx="0"/>
          </p:cNvCxnSpPr>
          <p:nvPr/>
        </p:nvCxnSpPr>
        <p:spPr bwMode="auto">
          <a:xfrm flipH="1">
            <a:off x="2541556" y="3237301"/>
            <a:ext cx="1740432"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8" name="TextBox 7">
            <a:extLst>
              <a:ext uri="{FF2B5EF4-FFF2-40B4-BE49-F238E27FC236}">
                <a16:creationId xmlns:a16="http://schemas.microsoft.com/office/drawing/2014/main" id="{774645B4-81F3-1546-868A-3C17203030F7}"/>
              </a:ext>
            </a:extLst>
          </p:cNvPr>
          <p:cNvSpPr txBox="1"/>
          <p:nvPr/>
        </p:nvSpPr>
        <p:spPr>
          <a:xfrm>
            <a:off x="180911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Formulation</a:t>
            </a:r>
          </a:p>
        </p:txBody>
      </p:sp>
      <p:sp>
        <p:nvSpPr>
          <p:cNvPr id="9" name="TextBox 8">
            <a:extLst>
              <a:ext uri="{FF2B5EF4-FFF2-40B4-BE49-F238E27FC236}">
                <a16:creationId xmlns:a16="http://schemas.microsoft.com/office/drawing/2014/main" id="{FB208A37-70EC-964E-BF69-87AC7AB85437}"/>
              </a:ext>
            </a:extLst>
          </p:cNvPr>
          <p:cNvSpPr txBox="1"/>
          <p:nvPr/>
        </p:nvSpPr>
        <p:spPr>
          <a:xfrm>
            <a:off x="3965934"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Graph</a:t>
            </a:r>
          </a:p>
        </p:txBody>
      </p:sp>
      <p:sp>
        <p:nvSpPr>
          <p:cNvPr id="10" name="TextBox 9">
            <a:extLst>
              <a:ext uri="{FF2B5EF4-FFF2-40B4-BE49-F238E27FC236}">
                <a16:creationId xmlns:a16="http://schemas.microsoft.com/office/drawing/2014/main" id="{F05323EE-D2C1-E647-BECA-FDDB5DA1A995}"/>
              </a:ext>
            </a:extLst>
          </p:cNvPr>
          <p:cNvSpPr txBox="1"/>
          <p:nvPr/>
        </p:nvSpPr>
        <p:spPr>
          <a:xfrm>
            <a:off x="612274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Algorithm</a:t>
            </a:r>
          </a:p>
        </p:txBody>
      </p:sp>
      <p:cxnSp>
        <p:nvCxnSpPr>
          <p:cNvPr id="11" name="Straight Arrow Connector 10">
            <a:extLst>
              <a:ext uri="{FF2B5EF4-FFF2-40B4-BE49-F238E27FC236}">
                <a16:creationId xmlns:a16="http://schemas.microsoft.com/office/drawing/2014/main" id="{C18918D8-810E-9E4F-AA8F-35B23815426A}"/>
              </a:ext>
            </a:extLst>
          </p:cNvPr>
          <p:cNvCxnSpPr>
            <a:cxnSpLocks/>
            <a:endCxn id="9" idx="0"/>
          </p:cNvCxnSpPr>
          <p:nvPr/>
        </p:nvCxnSpPr>
        <p:spPr bwMode="auto">
          <a:xfrm>
            <a:off x="4698370" y="3237301"/>
            <a:ext cx="1"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ECDD1643-239A-7343-9460-2797F8794B39}"/>
              </a:ext>
            </a:extLst>
          </p:cNvPr>
          <p:cNvCxnSpPr>
            <a:cxnSpLocks/>
            <a:endCxn id="10" idx="0"/>
          </p:cNvCxnSpPr>
          <p:nvPr/>
        </p:nvCxnSpPr>
        <p:spPr bwMode="auto">
          <a:xfrm>
            <a:off x="5481858" y="3237301"/>
            <a:ext cx="1373328"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9" name="Down Arrow 18">
            <a:extLst>
              <a:ext uri="{FF2B5EF4-FFF2-40B4-BE49-F238E27FC236}">
                <a16:creationId xmlns:a16="http://schemas.microsoft.com/office/drawing/2014/main" id="{3AFC2601-0505-5D46-B9F4-F4A19AD6EE61}"/>
              </a:ext>
            </a:extLst>
          </p:cNvPr>
          <p:cNvSpPr/>
          <p:nvPr/>
        </p:nvSpPr>
        <p:spPr bwMode="auto">
          <a:xfrm>
            <a:off x="4516701" y="2204249"/>
            <a:ext cx="363338" cy="510564"/>
          </a:xfrm>
          <a:prstGeom prst="downArrow">
            <a:avLst/>
          </a:prstGeom>
          <a:solidFill>
            <a:schemeClr val="accent6">
              <a:lumMod val="40000"/>
              <a:lumOff val="6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 name="Rounded Rectangle 1">
            <a:extLst>
              <a:ext uri="{FF2B5EF4-FFF2-40B4-BE49-F238E27FC236}">
                <a16:creationId xmlns:a16="http://schemas.microsoft.com/office/drawing/2014/main" id="{A3B0A9E4-CEB3-A443-A4F8-29004BD35705}"/>
              </a:ext>
            </a:extLst>
          </p:cNvPr>
          <p:cNvSpPr/>
          <p:nvPr/>
        </p:nvSpPr>
        <p:spPr bwMode="auto">
          <a:xfrm>
            <a:off x="2109588" y="1277737"/>
            <a:ext cx="5177563" cy="2249845"/>
          </a:xfrm>
          <a:prstGeom prst="roundRect">
            <a:avLst/>
          </a:prstGeom>
          <a:noFill/>
          <a:ln w="19050" cap="flat" cmpd="sng" algn="ctr">
            <a:solidFill>
              <a:schemeClr val="accent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 name="TextBox 6">
            <a:extLst>
              <a:ext uri="{FF2B5EF4-FFF2-40B4-BE49-F238E27FC236}">
                <a16:creationId xmlns:a16="http://schemas.microsoft.com/office/drawing/2014/main" id="{798C241B-5606-F745-861D-C635F5BABC2A}"/>
              </a:ext>
            </a:extLst>
          </p:cNvPr>
          <p:cNvSpPr txBox="1"/>
          <p:nvPr/>
        </p:nvSpPr>
        <p:spPr>
          <a:xfrm>
            <a:off x="2251566" y="1518855"/>
            <a:ext cx="800219" cy="369332"/>
          </a:xfrm>
          <a:prstGeom prst="rect">
            <a:avLst/>
          </a:prstGeom>
          <a:noFill/>
        </p:spPr>
        <p:txBody>
          <a:bodyPr wrap="none" rtlCol="0">
            <a:spAutoFit/>
          </a:bodyPr>
          <a:lstStyle/>
          <a:p>
            <a:r>
              <a:rPr lang="en-US" dirty="0">
                <a:solidFill>
                  <a:schemeClr val="accent1"/>
                </a:solidFill>
              </a:rPr>
              <a:t>Part 1</a:t>
            </a:r>
          </a:p>
        </p:txBody>
      </p:sp>
      <p:sp>
        <p:nvSpPr>
          <p:cNvPr id="28" name="Rounded Rectangle 27">
            <a:extLst>
              <a:ext uri="{FF2B5EF4-FFF2-40B4-BE49-F238E27FC236}">
                <a16:creationId xmlns:a16="http://schemas.microsoft.com/office/drawing/2014/main" id="{589D3188-0D92-E74D-B180-4B63789D5212}"/>
              </a:ext>
            </a:extLst>
          </p:cNvPr>
          <p:cNvSpPr/>
          <p:nvPr/>
        </p:nvSpPr>
        <p:spPr bwMode="auto">
          <a:xfrm>
            <a:off x="1152083" y="3896914"/>
            <a:ext cx="7138073" cy="1837767"/>
          </a:xfrm>
          <a:prstGeom prst="roundRect">
            <a:avLst/>
          </a:prstGeom>
          <a:noFill/>
          <a:ln w="1905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30" name="TextBox 29">
            <a:extLst>
              <a:ext uri="{FF2B5EF4-FFF2-40B4-BE49-F238E27FC236}">
                <a16:creationId xmlns:a16="http://schemas.microsoft.com/office/drawing/2014/main" id="{14479844-8FD5-0E4C-92E6-E31F8F172CD5}"/>
              </a:ext>
            </a:extLst>
          </p:cNvPr>
          <p:cNvSpPr txBox="1"/>
          <p:nvPr/>
        </p:nvSpPr>
        <p:spPr>
          <a:xfrm>
            <a:off x="1241285" y="4852308"/>
            <a:ext cx="800219" cy="369332"/>
          </a:xfrm>
          <a:prstGeom prst="rect">
            <a:avLst/>
          </a:prstGeom>
          <a:noFill/>
        </p:spPr>
        <p:txBody>
          <a:bodyPr wrap="none" rtlCol="0">
            <a:spAutoFit/>
          </a:bodyPr>
          <a:lstStyle/>
          <a:p>
            <a:r>
              <a:rPr lang="en-US" dirty="0">
                <a:solidFill>
                  <a:srgbClr val="C00000"/>
                </a:solidFill>
              </a:rPr>
              <a:t>Part 2</a:t>
            </a:r>
          </a:p>
        </p:txBody>
      </p:sp>
    </p:spTree>
    <p:extLst>
      <p:ext uri="{BB962C8B-B14F-4D97-AF65-F5344CB8AC3E}">
        <p14:creationId xmlns:p14="http://schemas.microsoft.com/office/powerpoint/2010/main" val="4509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58C-A987-8D41-BDA8-03C323CB6BB7}"/>
              </a:ext>
            </a:extLst>
          </p:cNvPr>
          <p:cNvSpPr>
            <a:spLocks noGrp="1"/>
          </p:cNvSpPr>
          <p:nvPr>
            <p:ph type="title"/>
          </p:nvPr>
        </p:nvSpPr>
        <p:spPr>
          <a:xfrm>
            <a:off x="457200" y="274638"/>
            <a:ext cx="8229600" cy="553666"/>
          </a:xfrm>
        </p:spPr>
        <p:txBody>
          <a:bodyPr>
            <a:normAutofit fontScale="90000"/>
          </a:bodyPr>
          <a:lstStyle/>
          <a:p>
            <a:r>
              <a:rPr lang="en-US" dirty="0"/>
              <a:t>An Equivalence Property [Zhang et al. 2013]</a:t>
            </a:r>
          </a:p>
        </p:txBody>
      </p:sp>
      <p:sp>
        <p:nvSpPr>
          <p:cNvPr id="3" name="Content Placeholder 2">
            <a:extLst>
              <a:ext uri="{FF2B5EF4-FFF2-40B4-BE49-F238E27FC236}">
                <a16:creationId xmlns:a16="http://schemas.microsoft.com/office/drawing/2014/main" id="{672EDC98-B9E4-AD43-9B50-6403131CBFCB}"/>
              </a:ext>
            </a:extLst>
          </p:cNvPr>
          <p:cNvSpPr>
            <a:spLocks noGrp="1"/>
          </p:cNvSpPr>
          <p:nvPr>
            <p:ph idx="1"/>
          </p:nvPr>
        </p:nvSpPr>
        <p:spPr/>
        <p:txBody>
          <a:bodyPr/>
          <a:lstStyle/>
          <a:p>
            <a:pPr>
              <a:lnSpc>
                <a:spcPts val="3000"/>
              </a:lnSpc>
            </a:pPr>
            <a:r>
              <a:rPr lang="en-US" dirty="0"/>
              <a:t>Define reachability as a binary relation D</a:t>
            </a:r>
          </a:p>
          <a:p>
            <a:pPr>
              <a:lnSpc>
                <a:spcPts val="3000"/>
              </a:lnSpc>
            </a:pPr>
            <a:r>
              <a:rPr lang="en-US" dirty="0"/>
              <a:t>D is an equivalence relation</a:t>
            </a:r>
          </a:p>
          <a:p>
            <a:pPr lvl="1">
              <a:lnSpc>
                <a:spcPts val="3000"/>
              </a:lnSpc>
            </a:pPr>
            <a:r>
              <a:rPr lang="en-US" dirty="0"/>
              <a:t>Reflexive</a:t>
            </a:r>
          </a:p>
          <a:p>
            <a:pPr lvl="1">
              <a:lnSpc>
                <a:spcPts val="3000"/>
              </a:lnSpc>
            </a:pPr>
            <a:r>
              <a:rPr lang="en-US" dirty="0"/>
              <a:t>Symmetric  </a:t>
            </a:r>
          </a:p>
          <a:p>
            <a:pPr lvl="1">
              <a:lnSpc>
                <a:spcPts val="3000"/>
              </a:lnSpc>
            </a:pPr>
            <a:r>
              <a:rPr lang="en-US" dirty="0"/>
              <a:t>Transitive</a:t>
            </a:r>
          </a:p>
          <a:p>
            <a:pPr lvl="1"/>
            <a:endParaRPr lang="en-US" dirty="0"/>
          </a:p>
        </p:txBody>
      </p:sp>
      <p:sp>
        <p:nvSpPr>
          <p:cNvPr id="12" name="Slide Number Placeholder 11">
            <a:extLst>
              <a:ext uri="{FF2B5EF4-FFF2-40B4-BE49-F238E27FC236}">
                <a16:creationId xmlns:a16="http://schemas.microsoft.com/office/drawing/2014/main" id="{9BB1A33C-4444-DB46-A33F-E0FFC2EEDFF8}"/>
              </a:ext>
            </a:extLst>
          </p:cNvPr>
          <p:cNvSpPr>
            <a:spLocks noGrp="1"/>
          </p:cNvSpPr>
          <p:nvPr>
            <p:ph type="sldNum" sz="quarter" idx="12"/>
          </p:nvPr>
        </p:nvSpPr>
        <p:spPr/>
        <p:txBody>
          <a:bodyPr/>
          <a:lstStyle/>
          <a:p>
            <a:fld id="{59758685-D67A-AD45-9729-F546317A0807}" type="slidenum">
              <a:rPr lang="en-US" smtClean="0"/>
              <a:t>20</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30D203-6AE6-3542-A2B1-C8E4F461D5B3}"/>
                  </a:ext>
                </a:extLst>
              </p:cNvPr>
              <p:cNvSpPr txBox="1"/>
              <p:nvPr/>
            </p:nvSpPr>
            <p:spPr>
              <a:xfrm>
                <a:off x="3193232" y="4601373"/>
                <a:ext cx="2809619"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100" i="1">
                              <a:latin typeface="Cambria Math" panose="02040503050406030204" pitchFamily="18" charset="0"/>
                            </a:rPr>
                          </m:ctrlPr>
                        </m:dPr>
                        <m:e>
                          <m:r>
                            <a:rPr lang="en-US" sz="2100" i="1">
                              <a:latin typeface="Cambria Math" panose="02040503050406030204" pitchFamily="18" charset="0"/>
                            </a:rPr>
                            <m:t>𝑥</m:t>
                          </m:r>
                          <m:r>
                            <a:rPr lang="en-US" sz="2100" i="1">
                              <a:latin typeface="Cambria Math" panose="02040503050406030204" pitchFamily="18" charset="0"/>
                            </a:rPr>
                            <m:t>,</m:t>
                          </m:r>
                          <m:r>
                            <a:rPr lang="en-US" sz="2100" i="1">
                              <a:latin typeface="Cambria Math" panose="02040503050406030204" pitchFamily="18" charset="0"/>
                            </a:rPr>
                            <m:t>𝑦</m:t>
                          </m:r>
                        </m:e>
                      </m:d>
                      <m:r>
                        <a:rPr lang="en-US" sz="2100" i="1">
                          <a:latin typeface="Cambria Math" panose="02040503050406030204" pitchFamily="18" charset="0"/>
                        </a:rPr>
                        <m:t>∈</m:t>
                      </m:r>
                      <m:r>
                        <a:rPr lang="en-US" sz="2100" i="1">
                          <a:latin typeface="Cambria Math" panose="02040503050406030204" pitchFamily="18" charset="0"/>
                        </a:rPr>
                        <m:t>𝐷</m:t>
                      </m:r>
                    </m:oMath>
                  </m:oMathPara>
                </a14:m>
                <a:endParaRPr lang="en-US" sz="2100" dirty="0"/>
              </a:p>
            </p:txBody>
          </p:sp>
        </mc:Choice>
        <mc:Fallback xmlns="">
          <p:sp>
            <p:nvSpPr>
              <p:cNvPr id="11" name="TextBox 10">
                <a:extLst>
                  <a:ext uri="{FF2B5EF4-FFF2-40B4-BE49-F238E27FC236}">
                    <a16:creationId xmlns:a16="http://schemas.microsoft.com/office/drawing/2014/main" id="{9530D203-6AE6-3542-A2B1-C8E4F461D5B3}"/>
                  </a:ext>
                </a:extLst>
              </p:cNvPr>
              <p:cNvSpPr txBox="1">
                <a:spLocks noRot="1" noChangeAspect="1" noMove="1" noResize="1" noEditPoints="1" noAdjustHandles="1" noChangeArrowheads="1" noChangeShapeType="1" noTextEdit="1"/>
              </p:cNvSpPr>
              <p:nvPr/>
            </p:nvSpPr>
            <p:spPr>
              <a:xfrm>
                <a:off x="3193232" y="4601373"/>
                <a:ext cx="2809619" cy="415498"/>
              </a:xfrm>
              <a:prstGeom prst="rect">
                <a:avLst/>
              </a:prstGeom>
              <a:blipFill>
                <a:blip r:embed="rId2"/>
                <a:stretch>
                  <a:fillRect b="-2941"/>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4F0ABD20-B2CF-9D4E-8C64-62E8150B57E5}"/>
              </a:ext>
            </a:extLst>
          </p:cNvPr>
          <p:cNvGrpSpPr/>
          <p:nvPr/>
        </p:nvGrpSpPr>
        <p:grpSpPr>
          <a:xfrm>
            <a:off x="1311035" y="4580351"/>
            <a:ext cx="1690967" cy="741681"/>
            <a:chOff x="2295417" y="4631943"/>
            <a:chExt cx="2254623" cy="988908"/>
          </a:xfrm>
        </p:grpSpPr>
        <p:sp>
          <p:nvSpPr>
            <p:cNvPr id="14" name="Oval 13">
              <a:extLst>
                <a:ext uri="{FF2B5EF4-FFF2-40B4-BE49-F238E27FC236}">
                  <a16:creationId xmlns:a16="http://schemas.microsoft.com/office/drawing/2014/main" id="{EDD6D0EF-D95C-AC44-B462-C90CDF1CC392}"/>
                </a:ext>
              </a:extLst>
            </p:cNvPr>
            <p:cNvSpPr/>
            <p:nvPr/>
          </p:nvSpPr>
          <p:spPr>
            <a:xfrm>
              <a:off x="2295417"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15" name="Oval 14">
              <a:extLst>
                <a:ext uri="{FF2B5EF4-FFF2-40B4-BE49-F238E27FC236}">
                  <a16:creationId xmlns:a16="http://schemas.microsoft.com/office/drawing/2014/main" id="{3AC019FD-B492-9B44-80D0-E9B992833DE4}"/>
                </a:ext>
              </a:extLst>
            </p:cNvPr>
            <p:cNvSpPr/>
            <p:nvPr/>
          </p:nvSpPr>
          <p:spPr>
            <a:xfrm>
              <a:off x="3178889"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16" name="Oval 15">
              <a:extLst>
                <a:ext uri="{FF2B5EF4-FFF2-40B4-BE49-F238E27FC236}">
                  <a16:creationId xmlns:a16="http://schemas.microsoft.com/office/drawing/2014/main" id="{8CBCB9ED-45CB-3E43-82D2-CA861041CBAC}"/>
                </a:ext>
              </a:extLst>
            </p:cNvPr>
            <p:cNvSpPr/>
            <p:nvPr/>
          </p:nvSpPr>
          <p:spPr>
            <a:xfrm>
              <a:off x="4184280" y="4816609"/>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17" name="Straight Arrow Connector 16">
              <a:extLst>
                <a:ext uri="{FF2B5EF4-FFF2-40B4-BE49-F238E27FC236}">
                  <a16:creationId xmlns:a16="http://schemas.microsoft.com/office/drawing/2014/main" id="{C717FF0E-B0F6-504D-87DC-22A207DA7E4B}"/>
                </a:ext>
              </a:extLst>
            </p:cNvPr>
            <p:cNvCxnSpPr>
              <a:cxnSpLocks/>
            </p:cNvCxnSpPr>
            <p:nvPr/>
          </p:nvCxnSpPr>
          <p:spPr>
            <a:xfrm>
              <a:off x="2661177" y="5011682"/>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263D63F-6B7D-D34B-9682-96942D912EE7}"/>
                </a:ext>
              </a:extLst>
            </p:cNvPr>
            <p:cNvCxnSpPr>
              <a:cxnSpLocks/>
            </p:cNvCxnSpPr>
            <p:nvPr/>
          </p:nvCxnSpPr>
          <p:spPr>
            <a:xfrm flipV="1">
              <a:off x="3544649" y="5011682"/>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D5EFC6-72A6-CF44-947F-D5DAE0203B65}"/>
                </a:ext>
              </a:extLst>
            </p:cNvPr>
            <p:cNvSpPr txBox="1"/>
            <p:nvPr/>
          </p:nvSpPr>
          <p:spPr>
            <a:xfrm>
              <a:off x="2759229" y="4631943"/>
              <a:ext cx="393327" cy="400109"/>
            </a:xfrm>
            <a:prstGeom prst="rect">
              <a:avLst/>
            </a:prstGeom>
            <a:noFill/>
          </p:spPr>
          <p:txBody>
            <a:bodyPr wrap="square" rtlCol="0">
              <a:spAutoFit/>
            </a:bodyPr>
            <a:lstStyle/>
            <a:p>
              <a:r>
                <a:rPr lang="en-US" sz="1350" dirty="0"/>
                <a:t>[</a:t>
              </a:r>
              <a:r>
                <a:rPr lang="en-US" sz="1350" baseline="-25000" dirty="0"/>
                <a:t>f</a:t>
              </a:r>
            </a:p>
          </p:txBody>
        </p:sp>
        <p:sp>
          <p:nvSpPr>
            <p:cNvPr id="20" name="TextBox 19">
              <a:extLst>
                <a:ext uri="{FF2B5EF4-FFF2-40B4-BE49-F238E27FC236}">
                  <a16:creationId xmlns:a16="http://schemas.microsoft.com/office/drawing/2014/main" id="{4848386B-95A8-D142-B829-FABF551D5423}"/>
                </a:ext>
              </a:extLst>
            </p:cNvPr>
            <p:cNvSpPr txBox="1"/>
            <p:nvPr/>
          </p:nvSpPr>
          <p:spPr>
            <a:xfrm>
              <a:off x="3669033" y="4631943"/>
              <a:ext cx="365759" cy="400109"/>
            </a:xfrm>
            <a:prstGeom prst="rect">
              <a:avLst/>
            </a:prstGeom>
            <a:noFill/>
          </p:spPr>
          <p:txBody>
            <a:bodyPr wrap="square" rtlCol="0">
              <a:spAutoFit/>
            </a:bodyPr>
            <a:lstStyle/>
            <a:p>
              <a:r>
                <a:rPr lang="en-US" sz="1350" dirty="0"/>
                <a:t>]</a:t>
              </a:r>
              <a:r>
                <a:rPr lang="en-US" sz="1350" baseline="-25000" dirty="0"/>
                <a:t>f</a:t>
              </a:r>
            </a:p>
          </p:txBody>
        </p:sp>
        <p:cxnSp>
          <p:nvCxnSpPr>
            <p:cNvPr id="31" name="Straight Arrow Connector 30">
              <a:extLst>
                <a:ext uri="{FF2B5EF4-FFF2-40B4-BE49-F238E27FC236}">
                  <a16:creationId xmlns:a16="http://schemas.microsoft.com/office/drawing/2014/main" id="{3A392E44-7650-F041-9803-700A77CC5EC9}"/>
                </a:ext>
              </a:extLst>
            </p:cNvPr>
            <p:cNvCxnSpPr>
              <a:cxnSpLocks/>
              <a:stCxn id="15" idx="3"/>
              <a:endCxn id="14" idx="5"/>
            </p:cNvCxnSpPr>
            <p:nvPr/>
          </p:nvCxnSpPr>
          <p:spPr>
            <a:xfrm flipH="1">
              <a:off x="2607613" y="5149619"/>
              <a:ext cx="624840"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FEB311C-AEA8-C047-A8BB-40A2AE7BE19A}"/>
                </a:ext>
              </a:extLst>
            </p:cNvPr>
            <p:cNvCxnSpPr>
              <a:cxnSpLocks/>
              <a:stCxn id="16" idx="3"/>
              <a:endCxn id="15" idx="5"/>
            </p:cNvCxnSpPr>
            <p:nvPr/>
          </p:nvCxnSpPr>
          <p:spPr>
            <a:xfrm flipH="1">
              <a:off x="3491085" y="5149619"/>
              <a:ext cx="746759"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C68FBAD-4875-EB4C-AC4F-5A31C21A49EC}"/>
                </a:ext>
              </a:extLst>
            </p:cNvPr>
            <p:cNvSpPr txBox="1"/>
            <p:nvPr/>
          </p:nvSpPr>
          <p:spPr>
            <a:xfrm>
              <a:off x="3688397" y="5220742"/>
              <a:ext cx="393327" cy="400109"/>
            </a:xfrm>
            <a:prstGeom prst="rect">
              <a:avLst/>
            </a:prstGeom>
            <a:noFill/>
          </p:spPr>
          <p:txBody>
            <a:bodyPr wrap="square" rtlCol="0">
              <a:spAutoFit/>
            </a:bodyPr>
            <a:lstStyle/>
            <a:p>
              <a:r>
                <a:rPr lang="en-US" sz="1350" dirty="0"/>
                <a:t>[</a:t>
              </a:r>
              <a:r>
                <a:rPr lang="en-US" sz="1350" baseline="-25000" dirty="0"/>
                <a:t>f</a:t>
              </a:r>
            </a:p>
          </p:txBody>
        </p:sp>
        <p:sp>
          <p:nvSpPr>
            <p:cNvPr id="40" name="TextBox 39">
              <a:extLst>
                <a:ext uri="{FF2B5EF4-FFF2-40B4-BE49-F238E27FC236}">
                  <a16:creationId xmlns:a16="http://schemas.microsoft.com/office/drawing/2014/main" id="{6BCC994D-578D-964A-BF02-FBE541A03BC4}"/>
                </a:ext>
              </a:extLst>
            </p:cNvPr>
            <p:cNvSpPr txBox="1"/>
            <p:nvPr/>
          </p:nvSpPr>
          <p:spPr>
            <a:xfrm>
              <a:off x="2816042" y="5194246"/>
              <a:ext cx="393325" cy="400109"/>
            </a:xfrm>
            <a:prstGeom prst="rect">
              <a:avLst/>
            </a:prstGeom>
            <a:noFill/>
          </p:spPr>
          <p:txBody>
            <a:bodyPr wrap="square" rtlCol="0">
              <a:spAutoFit/>
            </a:bodyPr>
            <a:lstStyle/>
            <a:p>
              <a:r>
                <a:rPr lang="en-US" sz="1350" dirty="0"/>
                <a:t>]</a:t>
              </a:r>
              <a:r>
                <a:rPr lang="en-US" sz="1350" baseline="-25000" dirty="0"/>
                <a:t>f</a:t>
              </a: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E56AAF3-07A9-6E4A-A23F-2D974ECF10AE}"/>
                  </a:ext>
                </a:extLst>
              </p:cNvPr>
              <p:cNvSpPr txBox="1"/>
              <p:nvPr/>
            </p:nvSpPr>
            <p:spPr>
              <a:xfrm>
                <a:off x="6713929" y="4440201"/>
                <a:ext cx="1119036" cy="715581"/>
              </a:xfrm>
              <a:prstGeom prst="rect">
                <a:avLst/>
              </a:prstGeom>
              <a:solidFill>
                <a:schemeClr val="bg1"/>
              </a:solidFill>
              <a:ln w="19050">
                <a:solidFill>
                  <a:schemeClr val="accent1"/>
                </a:solidFill>
              </a:ln>
            </p:spPr>
            <p:txBody>
              <a:bodyPr wrap="square" rtlCol="0">
                <a:spAutoFit/>
              </a:bodyPr>
              <a:lstStyle/>
              <a:p>
                <a:r>
                  <a:rPr lang="en-US" sz="1350" dirty="0"/>
                  <a:t>S := [</a:t>
                </a:r>
                <a:r>
                  <a:rPr lang="en-US" sz="1350" baseline="-25000" dirty="0"/>
                  <a:t>f</a:t>
                </a:r>
                <a:r>
                  <a:rPr lang="en-US" sz="1350" dirty="0"/>
                  <a:t> S ]</a:t>
                </a:r>
                <a:r>
                  <a:rPr lang="en-US" sz="1350" baseline="-25000" dirty="0"/>
                  <a:t>f</a:t>
                </a:r>
              </a:p>
              <a:p>
                <a:r>
                  <a:rPr lang="en-US" sz="1350" dirty="0"/>
                  <a:t>S := S S</a:t>
                </a:r>
              </a:p>
              <a:p>
                <a:r>
                  <a:rPr lang="en-US" sz="1350" dirty="0"/>
                  <a:t>S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1" name="TextBox 40">
                <a:extLst>
                  <a:ext uri="{FF2B5EF4-FFF2-40B4-BE49-F238E27FC236}">
                    <a16:creationId xmlns:a16="http://schemas.microsoft.com/office/drawing/2014/main" id="{FE56AAF3-07A9-6E4A-A23F-2D974ECF10AE}"/>
                  </a:ext>
                </a:extLst>
              </p:cNvPr>
              <p:cNvSpPr txBox="1">
                <a:spLocks noRot="1" noChangeAspect="1" noMove="1" noResize="1" noEditPoints="1" noAdjustHandles="1" noChangeArrowheads="1" noChangeShapeType="1" noTextEdit="1"/>
              </p:cNvSpPr>
              <p:nvPr/>
            </p:nvSpPr>
            <p:spPr>
              <a:xfrm>
                <a:off x="6713929" y="4440201"/>
                <a:ext cx="1119036" cy="715581"/>
              </a:xfrm>
              <a:prstGeom prst="rect">
                <a:avLst/>
              </a:prstGeom>
              <a:blipFill>
                <a:blip r:embed="rId3"/>
                <a:stretch>
                  <a:fillRect l="-1111" b="-5000"/>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6CBACC8-D04A-9A4F-A4DA-1AD71034F4F8}"/>
                  </a:ext>
                </a:extLst>
              </p:cNvPr>
              <p:cNvSpPr txBox="1"/>
              <p:nvPr/>
            </p:nvSpPr>
            <p:spPr>
              <a:xfrm>
                <a:off x="2874490" y="2343713"/>
                <a:ext cx="664262" cy="300082"/>
              </a:xfrm>
              <a:prstGeom prst="rect">
                <a:avLst/>
              </a:prstGeom>
              <a:solidFill>
                <a:schemeClr val="bg1"/>
              </a:solidFill>
              <a:ln w="19050">
                <a:solidFill>
                  <a:schemeClr val="accent1"/>
                </a:solidFill>
              </a:ln>
            </p:spPr>
            <p:txBody>
              <a:bodyPr wrap="square" rtlCol="0">
                <a:spAutoFit/>
              </a:bodyPr>
              <a:lstStyle/>
              <a:p>
                <a:r>
                  <a:rPr lang="en-US" sz="1350" dirty="0"/>
                  <a:t>S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2" name="TextBox 41">
                <a:extLst>
                  <a:ext uri="{FF2B5EF4-FFF2-40B4-BE49-F238E27FC236}">
                    <a16:creationId xmlns:a16="http://schemas.microsoft.com/office/drawing/2014/main" id="{B6CBACC8-D04A-9A4F-A4DA-1AD71034F4F8}"/>
                  </a:ext>
                </a:extLst>
              </p:cNvPr>
              <p:cNvSpPr txBox="1">
                <a:spLocks noRot="1" noChangeAspect="1" noMove="1" noResize="1" noEditPoints="1" noAdjustHandles="1" noChangeArrowheads="1" noChangeShapeType="1" noTextEdit="1"/>
              </p:cNvSpPr>
              <p:nvPr/>
            </p:nvSpPr>
            <p:spPr>
              <a:xfrm>
                <a:off x="2874490" y="2343713"/>
                <a:ext cx="664262" cy="300082"/>
              </a:xfrm>
              <a:prstGeom prst="rect">
                <a:avLst/>
              </a:prstGeom>
              <a:blipFill>
                <a:blip r:embed="rId4"/>
                <a:stretch>
                  <a:fillRect l="-1852" b="-11111"/>
                </a:stretch>
              </a:blipFill>
              <a:ln w="19050">
                <a:solidFill>
                  <a:schemeClr val="accent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9D1552E6-7895-474A-BF91-039EB88255B5}"/>
              </a:ext>
            </a:extLst>
          </p:cNvPr>
          <p:cNvSpPr txBox="1"/>
          <p:nvPr/>
        </p:nvSpPr>
        <p:spPr>
          <a:xfrm>
            <a:off x="2874490" y="3244420"/>
            <a:ext cx="919571" cy="300082"/>
          </a:xfrm>
          <a:prstGeom prst="rect">
            <a:avLst/>
          </a:prstGeom>
          <a:solidFill>
            <a:schemeClr val="bg1"/>
          </a:solidFill>
          <a:ln w="19050">
            <a:solidFill>
              <a:schemeClr val="accent1"/>
            </a:solidFill>
          </a:ln>
        </p:spPr>
        <p:txBody>
          <a:bodyPr wrap="square" rtlCol="0">
            <a:spAutoFit/>
          </a:bodyPr>
          <a:lstStyle/>
          <a:p>
            <a:r>
              <a:rPr lang="en-US" sz="1350" dirty="0"/>
              <a:t>S := S S</a:t>
            </a:r>
          </a:p>
        </p:txBody>
      </p:sp>
      <p:sp>
        <p:nvSpPr>
          <p:cNvPr id="44" name="TextBox 43">
            <a:extLst>
              <a:ext uri="{FF2B5EF4-FFF2-40B4-BE49-F238E27FC236}">
                <a16:creationId xmlns:a16="http://schemas.microsoft.com/office/drawing/2014/main" id="{50652863-E2C0-3C43-951A-675086DDCE9E}"/>
              </a:ext>
            </a:extLst>
          </p:cNvPr>
          <p:cNvSpPr txBox="1"/>
          <p:nvPr/>
        </p:nvSpPr>
        <p:spPr>
          <a:xfrm>
            <a:off x="2895268" y="2785882"/>
            <a:ext cx="1797584" cy="300082"/>
          </a:xfrm>
          <a:prstGeom prst="rect">
            <a:avLst/>
          </a:prstGeom>
          <a:solidFill>
            <a:schemeClr val="bg1"/>
          </a:solidFill>
          <a:ln w="19050">
            <a:solidFill>
              <a:schemeClr val="accent1"/>
            </a:solidFill>
          </a:ln>
        </p:spPr>
        <p:txBody>
          <a:bodyPr wrap="square" rtlCol="0">
            <a:spAutoFit/>
          </a:bodyPr>
          <a:lstStyle/>
          <a:p>
            <a:r>
              <a:rPr lang="en-US" sz="1350" dirty="0"/>
              <a:t>Graph construction</a:t>
            </a:r>
          </a:p>
        </p:txBody>
      </p:sp>
      <p:grpSp>
        <p:nvGrpSpPr>
          <p:cNvPr id="63" name="Group 62">
            <a:extLst>
              <a:ext uri="{FF2B5EF4-FFF2-40B4-BE49-F238E27FC236}">
                <a16:creationId xmlns:a16="http://schemas.microsoft.com/office/drawing/2014/main" id="{A8F82274-F246-7242-9207-934F5716E580}"/>
              </a:ext>
            </a:extLst>
          </p:cNvPr>
          <p:cNvGrpSpPr/>
          <p:nvPr/>
        </p:nvGrpSpPr>
        <p:grpSpPr>
          <a:xfrm>
            <a:off x="5021647" y="2631773"/>
            <a:ext cx="1690967" cy="431108"/>
            <a:chOff x="6103032" y="3125441"/>
            <a:chExt cx="2254623" cy="574811"/>
          </a:xfrm>
        </p:grpSpPr>
        <p:sp>
          <p:nvSpPr>
            <p:cNvPr id="51" name="Oval 50">
              <a:extLst>
                <a:ext uri="{FF2B5EF4-FFF2-40B4-BE49-F238E27FC236}">
                  <a16:creationId xmlns:a16="http://schemas.microsoft.com/office/drawing/2014/main" id="{1FA810DC-0BC1-5E40-9BA0-057073432903}"/>
                </a:ext>
              </a:extLst>
            </p:cNvPr>
            <p:cNvSpPr/>
            <p:nvPr/>
          </p:nvSpPr>
          <p:spPr>
            <a:xfrm>
              <a:off x="6103032" y="3310107"/>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52" name="Oval 51">
              <a:extLst>
                <a:ext uri="{FF2B5EF4-FFF2-40B4-BE49-F238E27FC236}">
                  <a16:creationId xmlns:a16="http://schemas.microsoft.com/office/drawing/2014/main" id="{9F700061-C6E1-DB43-A5D9-A95C69F53958}"/>
                </a:ext>
              </a:extLst>
            </p:cNvPr>
            <p:cNvSpPr/>
            <p:nvPr/>
          </p:nvSpPr>
          <p:spPr>
            <a:xfrm>
              <a:off x="6986504" y="3310107"/>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53" name="Oval 52">
              <a:extLst>
                <a:ext uri="{FF2B5EF4-FFF2-40B4-BE49-F238E27FC236}">
                  <a16:creationId xmlns:a16="http://schemas.microsoft.com/office/drawing/2014/main" id="{929D1B9E-DD81-404A-BCD8-70B23BFF0875}"/>
                </a:ext>
              </a:extLst>
            </p:cNvPr>
            <p:cNvSpPr/>
            <p:nvPr/>
          </p:nvSpPr>
          <p:spPr>
            <a:xfrm>
              <a:off x="7991895" y="3310107"/>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54" name="Straight Arrow Connector 53">
              <a:extLst>
                <a:ext uri="{FF2B5EF4-FFF2-40B4-BE49-F238E27FC236}">
                  <a16:creationId xmlns:a16="http://schemas.microsoft.com/office/drawing/2014/main" id="{4B44A737-9609-824B-80A2-67297AED4FD2}"/>
                </a:ext>
              </a:extLst>
            </p:cNvPr>
            <p:cNvCxnSpPr>
              <a:cxnSpLocks/>
            </p:cNvCxnSpPr>
            <p:nvPr/>
          </p:nvCxnSpPr>
          <p:spPr>
            <a:xfrm>
              <a:off x="6468792" y="3505180"/>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E4FCDFE-367A-8044-A812-07C0029A844A}"/>
                </a:ext>
              </a:extLst>
            </p:cNvPr>
            <p:cNvCxnSpPr>
              <a:cxnSpLocks/>
            </p:cNvCxnSpPr>
            <p:nvPr/>
          </p:nvCxnSpPr>
          <p:spPr>
            <a:xfrm flipV="1">
              <a:off x="7352264" y="3505180"/>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5ADC059-A74B-E64A-BC76-2C9EC0A77D7A}"/>
                </a:ext>
              </a:extLst>
            </p:cNvPr>
            <p:cNvSpPr txBox="1"/>
            <p:nvPr/>
          </p:nvSpPr>
          <p:spPr>
            <a:xfrm>
              <a:off x="6566844" y="3125441"/>
              <a:ext cx="393327" cy="400110"/>
            </a:xfrm>
            <a:prstGeom prst="rect">
              <a:avLst/>
            </a:prstGeom>
            <a:noFill/>
          </p:spPr>
          <p:txBody>
            <a:bodyPr wrap="square" rtlCol="0">
              <a:spAutoFit/>
            </a:bodyPr>
            <a:lstStyle/>
            <a:p>
              <a:r>
                <a:rPr lang="en-US" sz="1350" dirty="0"/>
                <a:t>[</a:t>
              </a:r>
              <a:r>
                <a:rPr lang="en-US" sz="1350" baseline="-25000" dirty="0"/>
                <a:t>f</a:t>
              </a:r>
            </a:p>
          </p:txBody>
        </p:sp>
        <p:sp>
          <p:nvSpPr>
            <p:cNvPr id="57" name="TextBox 56">
              <a:extLst>
                <a:ext uri="{FF2B5EF4-FFF2-40B4-BE49-F238E27FC236}">
                  <a16:creationId xmlns:a16="http://schemas.microsoft.com/office/drawing/2014/main" id="{275F434D-CD55-224F-9BFB-7AAABC637A78}"/>
                </a:ext>
              </a:extLst>
            </p:cNvPr>
            <p:cNvSpPr txBox="1"/>
            <p:nvPr/>
          </p:nvSpPr>
          <p:spPr>
            <a:xfrm>
              <a:off x="7476650" y="3125441"/>
              <a:ext cx="365760" cy="400109"/>
            </a:xfrm>
            <a:prstGeom prst="rect">
              <a:avLst/>
            </a:prstGeom>
            <a:noFill/>
          </p:spPr>
          <p:txBody>
            <a:bodyPr wrap="square" rtlCol="0">
              <a:spAutoFit/>
            </a:bodyPr>
            <a:lstStyle/>
            <a:p>
              <a:r>
                <a:rPr lang="en-US" sz="1350" dirty="0"/>
                <a:t>]</a:t>
              </a:r>
              <a:r>
                <a:rPr lang="en-US" sz="1350" baseline="-25000" dirty="0"/>
                <a:t>f</a:t>
              </a:r>
            </a:p>
          </p:txBody>
        </p:sp>
      </p:grpSp>
      <p:grpSp>
        <p:nvGrpSpPr>
          <p:cNvPr id="62" name="Group 61">
            <a:extLst>
              <a:ext uri="{FF2B5EF4-FFF2-40B4-BE49-F238E27FC236}">
                <a16:creationId xmlns:a16="http://schemas.microsoft.com/office/drawing/2014/main" id="{71CD91D5-D251-D047-8303-8BF8870C734D}"/>
              </a:ext>
            </a:extLst>
          </p:cNvPr>
          <p:cNvGrpSpPr/>
          <p:nvPr/>
        </p:nvGrpSpPr>
        <p:grpSpPr>
          <a:xfrm>
            <a:off x="5255794" y="3020030"/>
            <a:ext cx="1222673" cy="353424"/>
            <a:chOff x="6415228" y="3643117"/>
            <a:chExt cx="1630231" cy="471232"/>
          </a:xfrm>
        </p:grpSpPr>
        <p:cxnSp>
          <p:nvCxnSpPr>
            <p:cNvPr id="58" name="Straight Arrow Connector 57">
              <a:extLst>
                <a:ext uri="{FF2B5EF4-FFF2-40B4-BE49-F238E27FC236}">
                  <a16:creationId xmlns:a16="http://schemas.microsoft.com/office/drawing/2014/main" id="{A3D2E6F9-ED02-364F-9425-7A9569E5EB80}"/>
                </a:ext>
              </a:extLst>
            </p:cNvPr>
            <p:cNvCxnSpPr>
              <a:cxnSpLocks/>
            </p:cNvCxnSpPr>
            <p:nvPr/>
          </p:nvCxnSpPr>
          <p:spPr>
            <a:xfrm flipH="1">
              <a:off x="6415228" y="3643117"/>
              <a:ext cx="624840" cy="0"/>
            </a:xfrm>
            <a:prstGeom prst="straightConnector1">
              <a:avLst/>
            </a:prstGeom>
            <a:ln w="254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58DC0BF-C4D4-274B-AACF-3F948A80C089}"/>
                </a:ext>
              </a:extLst>
            </p:cNvPr>
            <p:cNvCxnSpPr>
              <a:cxnSpLocks/>
            </p:cNvCxnSpPr>
            <p:nvPr/>
          </p:nvCxnSpPr>
          <p:spPr>
            <a:xfrm flipH="1">
              <a:off x="7298700" y="3643117"/>
              <a:ext cx="746759" cy="0"/>
            </a:xfrm>
            <a:prstGeom prst="straightConnector1">
              <a:avLst/>
            </a:prstGeom>
            <a:ln w="254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E4A895C-E53F-404C-BC4C-DD40C2EEB007}"/>
                </a:ext>
              </a:extLst>
            </p:cNvPr>
            <p:cNvSpPr txBox="1"/>
            <p:nvPr/>
          </p:nvSpPr>
          <p:spPr>
            <a:xfrm>
              <a:off x="7496012" y="3714240"/>
              <a:ext cx="393327" cy="400109"/>
            </a:xfrm>
            <a:prstGeom prst="rect">
              <a:avLst/>
            </a:prstGeom>
            <a:noFill/>
          </p:spPr>
          <p:txBody>
            <a:bodyPr wrap="square" rtlCol="0">
              <a:spAutoFit/>
            </a:bodyPr>
            <a:lstStyle/>
            <a:p>
              <a:r>
                <a:rPr lang="en-US" sz="1350" dirty="0">
                  <a:solidFill>
                    <a:srgbClr val="FF0000"/>
                  </a:solidFill>
                </a:rPr>
                <a:t>[</a:t>
              </a:r>
              <a:r>
                <a:rPr lang="en-US" sz="1350" baseline="-25000" dirty="0">
                  <a:solidFill>
                    <a:srgbClr val="FF0000"/>
                  </a:solidFill>
                </a:rPr>
                <a:t>f</a:t>
              </a:r>
            </a:p>
          </p:txBody>
        </p:sp>
        <p:sp>
          <p:nvSpPr>
            <p:cNvPr id="61" name="TextBox 60">
              <a:extLst>
                <a:ext uri="{FF2B5EF4-FFF2-40B4-BE49-F238E27FC236}">
                  <a16:creationId xmlns:a16="http://schemas.microsoft.com/office/drawing/2014/main" id="{2590701B-D3E3-3E4B-B65C-3114800AC813}"/>
                </a:ext>
              </a:extLst>
            </p:cNvPr>
            <p:cNvSpPr txBox="1"/>
            <p:nvPr/>
          </p:nvSpPr>
          <p:spPr>
            <a:xfrm>
              <a:off x="6623656" y="3687744"/>
              <a:ext cx="362847" cy="400110"/>
            </a:xfrm>
            <a:prstGeom prst="rect">
              <a:avLst/>
            </a:prstGeom>
            <a:noFill/>
          </p:spPr>
          <p:txBody>
            <a:bodyPr wrap="square" rtlCol="0">
              <a:spAutoFit/>
            </a:bodyPr>
            <a:lstStyle/>
            <a:p>
              <a:r>
                <a:rPr lang="en-US" sz="1350" dirty="0">
                  <a:solidFill>
                    <a:srgbClr val="FF0000"/>
                  </a:solidFill>
                </a:rPr>
                <a:t>]</a:t>
              </a:r>
              <a:r>
                <a:rPr lang="en-US" sz="1350" baseline="-25000" dirty="0">
                  <a:solidFill>
                    <a:srgbClr val="FF0000"/>
                  </a:solidFill>
                </a:rPr>
                <a:t>f</a:t>
              </a:r>
            </a:p>
          </p:txBody>
        </p:sp>
      </p:grpSp>
    </p:spTree>
    <p:extLst>
      <p:ext uri="{BB962C8B-B14F-4D97-AF65-F5344CB8AC3E}">
        <p14:creationId xmlns:p14="http://schemas.microsoft.com/office/powerpoint/2010/main" val="41487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par>
                                <p:cTn id="35" presetID="1" presetClass="entr" presetSubtype="0" fill="hold" nodeType="withEffect">
                                  <p:stCondLst>
                                    <p:cond delay="1000"/>
                                  </p:stCondLst>
                                  <p:childTnLst>
                                    <p:set>
                                      <p:cBhvr>
                                        <p:cTn id="36"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496C-FA3B-D24E-A444-0A2E86C8470C}"/>
              </a:ext>
            </a:extLst>
          </p:cNvPr>
          <p:cNvSpPr>
            <a:spLocks noGrp="1"/>
          </p:cNvSpPr>
          <p:nvPr>
            <p:ph type="title"/>
          </p:nvPr>
        </p:nvSpPr>
        <p:spPr/>
        <p:txBody>
          <a:bodyPr/>
          <a:lstStyle/>
          <a:p>
            <a:r>
              <a:rPr lang="en-US" dirty="0"/>
              <a:t>Key Idea</a:t>
            </a:r>
            <a:r>
              <a:rPr lang="zh-Hans" altLang="en-US" dirty="0"/>
              <a:t> </a:t>
            </a:r>
            <a:r>
              <a:rPr lang="en-US" altLang="zh-Hans" dirty="0"/>
              <a:t>of </a:t>
            </a:r>
            <a:r>
              <a:rPr lang="en-US" altLang="zh-Hans" dirty="0" err="1"/>
              <a:t>FastDyck</a:t>
            </a:r>
            <a:endParaRPr lang="en-US" dirty="0"/>
          </a:p>
        </p:txBody>
      </p:sp>
      <p:sp>
        <p:nvSpPr>
          <p:cNvPr id="4" name="Slide Number Placeholder 3">
            <a:extLst>
              <a:ext uri="{FF2B5EF4-FFF2-40B4-BE49-F238E27FC236}">
                <a16:creationId xmlns:a16="http://schemas.microsoft.com/office/drawing/2014/main" id="{F7DF07E1-D057-3F4D-9311-A4BC35FC375B}"/>
              </a:ext>
            </a:extLst>
          </p:cNvPr>
          <p:cNvSpPr>
            <a:spLocks noGrp="1"/>
          </p:cNvSpPr>
          <p:nvPr>
            <p:ph type="sldNum" sz="quarter" idx="12"/>
          </p:nvPr>
        </p:nvSpPr>
        <p:spPr/>
        <p:txBody>
          <a:bodyPr/>
          <a:lstStyle/>
          <a:p>
            <a:fld id="{59758685-D67A-AD45-9729-F546317A0807}" type="slidenum">
              <a:rPr lang="en-US" smtClean="0"/>
              <a:t>21</a:t>
            </a:fld>
            <a:endParaRPr lang="en-US" dirty="0"/>
          </a:p>
        </p:txBody>
      </p:sp>
      <p:sp>
        <p:nvSpPr>
          <p:cNvPr id="5" name="Oval 4">
            <a:extLst>
              <a:ext uri="{FF2B5EF4-FFF2-40B4-BE49-F238E27FC236}">
                <a16:creationId xmlns:a16="http://schemas.microsoft.com/office/drawing/2014/main" id="{5BC90337-5174-AE4B-9022-B7F2F5460FE5}"/>
              </a:ext>
            </a:extLst>
          </p:cNvPr>
          <p:cNvSpPr/>
          <p:nvPr/>
        </p:nvSpPr>
        <p:spPr>
          <a:xfrm>
            <a:off x="3081380" y="3376139"/>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6" name="Oval 5">
            <a:extLst>
              <a:ext uri="{FF2B5EF4-FFF2-40B4-BE49-F238E27FC236}">
                <a16:creationId xmlns:a16="http://schemas.microsoft.com/office/drawing/2014/main" id="{48D7A5D0-0703-3E40-8510-A06892E0913B}"/>
              </a:ext>
            </a:extLst>
          </p:cNvPr>
          <p:cNvSpPr/>
          <p:nvPr/>
        </p:nvSpPr>
        <p:spPr>
          <a:xfrm>
            <a:off x="4099619" y="4853010"/>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7" name="Oval 6">
            <a:extLst>
              <a:ext uri="{FF2B5EF4-FFF2-40B4-BE49-F238E27FC236}">
                <a16:creationId xmlns:a16="http://schemas.microsoft.com/office/drawing/2014/main" id="{03A937E8-04B8-194B-84B4-1E19A1E08FBB}"/>
              </a:ext>
            </a:extLst>
          </p:cNvPr>
          <p:cNvSpPr/>
          <p:nvPr/>
        </p:nvSpPr>
        <p:spPr>
          <a:xfrm>
            <a:off x="5168348" y="3359465"/>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8" name="Straight Arrow Connector 7">
            <a:extLst>
              <a:ext uri="{FF2B5EF4-FFF2-40B4-BE49-F238E27FC236}">
                <a16:creationId xmlns:a16="http://schemas.microsoft.com/office/drawing/2014/main" id="{304692DD-47A0-FC49-B47E-4A656DE8B75A}"/>
              </a:ext>
            </a:extLst>
          </p:cNvPr>
          <p:cNvCxnSpPr>
            <a:cxnSpLocks/>
            <a:stCxn id="5" idx="4"/>
            <a:endCxn id="6" idx="1"/>
          </p:cNvCxnSpPr>
          <p:nvPr/>
        </p:nvCxnSpPr>
        <p:spPr>
          <a:xfrm>
            <a:off x="3218540" y="3668748"/>
            <a:ext cx="921253" cy="1227113"/>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322480-9C47-9C4D-A994-29E37E57366D}"/>
              </a:ext>
            </a:extLst>
          </p:cNvPr>
          <p:cNvCxnSpPr>
            <a:cxnSpLocks/>
            <a:stCxn id="7" idx="3"/>
            <a:endCxn id="6" idx="7"/>
          </p:cNvCxnSpPr>
          <p:nvPr/>
        </p:nvCxnSpPr>
        <p:spPr>
          <a:xfrm flipH="1">
            <a:off x="4333767" y="3609222"/>
            <a:ext cx="874754" cy="1286639"/>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9BDF16-5675-9344-9F47-1A665AEBBA3E}"/>
              </a:ext>
            </a:extLst>
          </p:cNvPr>
          <p:cNvCxnSpPr>
            <a:cxnSpLocks/>
          </p:cNvCxnSpPr>
          <p:nvPr/>
        </p:nvCxnSpPr>
        <p:spPr>
          <a:xfrm>
            <a:off x="3612884" y="3522443"/>
            <a:ext cx="1335034" cy="0"/>
          </a:xfrm>
          <a:prstGeom prst="straightConnector1">
            <a:avLst/>
          </a:prstGeom>
          <a:ln w="63500" cmpd="sng">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4001D84-E6E3-7342-A211-B78526B79787}"/>
              </a:ext>
            </a:extLst>
          </p:cNvPr>
          <p:cNvSpPr txBox="1"/>
          <p:nvPr/>
        </p:nvSpPr>
        <p:spPr>
          <a:xfrm>
            <a:off x="2445275" y="2936136"/>
            <a:ext cx="1272209" cy="300082"/>
          </a:xfrm>
          <a:prstGeom prst="rect">
            <a:avLst/>
          </a:prstGeom>
          <a:noFill/>
        </p:spPr>
        <p:txBody>
          <a:bodyPr wrap="square" rtlCol="0">
            <a:spAutoFit/>
          </a:bodyPr>
          <a:lstStyle/>
          <a:p>
            <a:r>
              <a:rPr lang="en-US" sz="1350" dirty="0"/>
              <a:t>Small Degree</a:t>
            </a:r>
          </a:p>
        </p:txBody>
      </p:sp>
      <p:sp>
        <p:nvSpPr>
          <p:cNvPr id="29" name="TextBox 28">
            <a:extLst>
              <a:ext uri="{FF2B5EF4-FFF2-40B4-BE49-F238E27FC236}">
                <a16:creationId xmlns:a16="http://schemas.microsoft.com/office/drawing/2014/main" id="{041FAA09-5A17-564C-AB89-B73445B2986B}"/>
              </a:ext>
            </a:extLst>
          </p:cNvPr>
          <p:cNvSpPr txBox="1"/>
          <p:nvPr/>
        </p:nvSpPr>
        <p:spPr>
          <a:xfrm>
            <a:off x="4711757" y="2947925"/>
            <a:ext cx="1272209" cy="300082"/>
          </a:xfrm>
          <a:prstGeom prst="rect">
            <a:avLst/>
          </a:prstGeom>
          <a:noFill/>
        </p:spPr>
        <p:txBody>
          <a:bodyPr wrap="square" rtlCol="0">
            <a:spAutoFit/>
          </a:bodyPr>
          <a:lstStyle/>
          <a:p>
            <a:r>
              <a:rPr lang="en-US" sz="1350" dirty="0"/>
              <a:t>Large Degree</a:t>
            </a:r>
          </a:p>
        </p:txBody>
      </p:sp>
      <p:sp>
        <p:nvSpPr>
          <p:cNvPr id="3" name="TextBox 2">
            <a:extLst>
              <a:ext uri="{FF2B5EF4-FFF2-40B4-BE49-F238E27FC236}">
                <a16:creationId xmlns:a16="http://schemas.microsoft.com/office/drawing/2014/main" id="{5275B6A3-3519-2341-956B-BC0A8D5FE83E}"/>
              </a:ext>
            </a:extLst>
          </p:cNvPr>
          <p:cNvSpPr txBox="1"/>
          <p:nvPr/>
        </p:nvSpPr>
        <p:spPr>
          <a:xfrm>
            <a:off x="3141974" y="4124359"/>
            <a:ext cx="638625" cy="415498"/>
          </a:xfrm>
          <a:prstGeom prst="rect">
            <a:avLst/>
          </a:prstGeom>
          <a:noFill/>
        </p:spPr>
        <p:txBody>
          <a:bodyPr wrap="square" rtlCol="0">
            <a:spAutoFit/>
          </a:bodyPr>
          <a:lstStyle/>
          <a:p>
            <a:r>
              <a:rPr lang="en-US" sz="2100" dirty="0"/>
              <a:t>(</a:t>
            </a:r>
            <a:r>
              <a:rPr lang="en-US" sz="2100" baseline="-25000" dirty="0" err="1"/>
              <a:t>i</a:t>
            </a:r>
            <a:endParaRPr lang="en-US" sz="2100" dirty="0"/>
          </a:p>
        </p:txBody>
      </p:sp>
      <p:sp>
        <p:nvSpPr>
          <p:cNvPr id="13" name="TextBox 12">
            <a:extLst>
              <a:ext uri="{FF2B5EF4-FFF2-40B4-BE49-F238E27FC236}">
                <a16:creationId xmlns:a16="http://schemas.microsoft.com/office/drawing/2014/main" id="{2A19124D-02F1-3344-8A0D-03D2639358C0}"/>
              </a:ext>
            </a:extLst>
          </p:cNvPr>
          <p:cNvSpPr txBox="1"/>
          <p:nvPr/>
        </p:nvSpPr>
        <p:spPr>
          <a:xfrm>
            <a:off x="4947917" y="4121149"/>
            <a:ext cx="638625" cy="415498"/>
          </a:xfrm>
          <a:prstGeom prst="rect">
            <a:avLst/>
          </a:prstGeom>
          <a:noFill/>
        </p:spPr>
        <p:txBody>
          <a:bodyPr wrap="square" rtlCol="0">
            <a:spAutoFit/>
          </a:bodyPr>
          <a:lstStyle/>
          <a:p>
            <a:r>
              <a:rPr lang="en-US" sz="2100" dirty="0"/>
              <a:t>(</a:t>
            </a:r>
            <a:r>
              <a:rPr lang="en-US" sz="2100" baseline="-25000" dirty="0" err="1"/>
              <a:t>i</a:t>
            </a:r>
            <a:endParaRPr lang="en-US" sz="2100" dirty="0"/>
          </a:p>
        </p:txBody>
      </p:sp>
    </p:spTree>
    <p:extLst>
      <p:ext uri="{BB962C8B-B14F-4D97-AF65-F5344CB8AC3E}">
        <p14:creationId xmlns:p14="http://schemas.microsoft.com/office/powerpoint/2010/main" val="37864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p:bldP spid="29" grpId="0"/>
      <p:bldP spid="3"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496C-FA3B-D24E-A444-0A2E86C8470C}"/>
              </a:ext>
            </a:extLst>
          </p:cNvPr>
          <p:cNvSpPr>
            <a:spLocks noGrp="1"/>
          </p:cNvSpPr>
          <p:nvPr>
            <p:ph type="title"/>
          </p:nvPr>
        </p:nvSpPr>
        <p:spPr/>
        <p:txBody>
          <a:bodyPr/>
          <a:lstStyle/>
          <a:p>
            <a:r>
              <a:rPr lang="en-US" dirty="0"/>
              <a:t>Fast-Dyck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C482EF-76F9-3C4C-9B24-2BBED53FECAB}"/>
                  </a:ext>
                </a:extLst>
              </p:cNvPr>
              <p:cNvSpPr>
                <a:spLocks noGrp="1"/>
              </p:cNvSpPr>
              <p:nvPr>
                <p:ph idx="1"/>
              </p:nvPr>
            </p:nvSpPr>
            <p:spPr/>
            <p:txBody>
              <a:bodyPr/>
              <a:lstStyle/>
              <a:p>
                <a:pPr>
                  <a:lnSpc>
                    <a:spcPts val="3000"/>
                  </a:lnSpc>
                </a:pPr>
                <a:r>
                  <a:rPr lang="en-US" dirty="0"/>
                  <a:t>One node degree has been doubled</a:t>
                </a:r>
              </a:p>
              <a:p>
                <a:pPr lvl="1">
                  <a:lnSpc>
                    <a:spcPts val="3000"/>
                  </a:lnSpc>
                </a:pPr>
                <a:r>
                  <a:rPr lang="en-US" dirty="0">
                    <a:solidFill>
                      <a:srgbClr val="FF0000"/>
                    </a:solidFill>
                  </a:rPr>
                  <a:t>m</a:t>
                </a:r>
                <a:r>
                  <a:rPr lang="en-US" dirty="0"/>
                  <a:t> edges in the graph</a:t>
                </a:r>
              </a:p>
              <a:p>
                <a:pPr lvl="1">
                  <a:lnSpc>
                    <a:spcPts val="3000"/>
                  </a:lnSpc>
                </a:pPr>
                <a:r>
                  <a:rPr lang="en-US" dirty="0"/>
                  <a:t>Merge at most </a:t>
                </a:r>
                <a14:m>
                  <m:oMath xmlns:m="http://schemas.openxmlformats.org/officeDocument/2006/math">
                    <m:r>
                      <m:rPr>
                        <m:sty m:val="p"/>
                      </m:rPr>
                      <a:rPr lang="en-US" b="0" i="0" smtClean="0">
                        <a:solidFill>
                          <a:srgbClr val="FF0000"/>
                        </a:solidFill>
                        <a:latin typeface="Cambria Math" panose="02040503050406030204" pitchFamily="18" charset="0"/>
                      </a:rPr>
                      <m:t>O</m:t>
                    </m:r>
                    <m:r>
                      <a:rPr lang="en-US" b="0" i="0" smtClean="0">
                        <a:solidFill>
                          <a:srgbClr val="FF0000"/>
                        </a:solidFill>
                        <a:latin typeface="Cambria Math" panose="02040503050406030204" pitchFamily="18" charset="0"/>
                      </a:rPr>
                      <m:t>(</m:t>
                    </m:r>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log</m:t>
                        </m:r>
                      </m:fName>
                      <m:e>
                        <m:r>
                          <a:rPr lang="en-US" b="0" i="1" smtClean="0">
                            <a:solidFill>
                              <a:srgbClr val="FF0000"/>
                            </a:solidFill>
                            <a:latin typeface="Cambria Math" panose="02040503050406030204" pitchFamily="18" charset="0"/>
                          </a:rPr>
                          <m:t>𝑛</m:t>
                        </m:r>
                      </m:e>
                    </m:func>
                    <m:r>
                      <a:rPr lang="en-US" b="0" i="1" smtClean="0">
                        <a:solidFill>
                          <a:srgbClr val="FF0000"/>
                        </a:solidFill>
                        <a:latin typeface="Cambria Math" panose="02040503050406030204" pitchFamily="18" charset="0"/>
                      </a:rPr>
                      <m:t>)</m:t>
                    </m:r>
                  </m:oMath>
                </a14:m>
                <a:r>
                  <a:rPr lang="en-US" dirty="0">
                    <a:solidFill>
                      <a:srgbClr val="FF0000"/>
                    </a:solidFill>
                  </a:rPr>
                  <a:t> </a:t>
                </a:r>
                <a:r>
                  <a:rPr lang="en-US" dirty="0"/>
                  <a:t>times</a:t>
                </a:r>
              </a:p>
              <a:p>
                <a:pPr>
                  <a:lnSpc>
                    <a:spcPts val="3000"/>
                  </a:lnSpc>
                </a:pPr>
                <a:r>
                  <a:rPr lang="en-US" dirty="0"/>
                  <a:t>Time complexity O(m log n) [Zhang et al. 2013]</a:t>
                </a:r>
              </a:p>
              <a:p>
                <a:pPr lvl="1">
                  <a:lnSpc>
                    <a:spcPts val="3000"/>
                  </a:lnSpc>
                </a:pPr>
                <a:r>
                  <a:rPr lang="en-US" dirty="0"/>
                  <a:t>Graphs are sparse</a:t>
                </a:r>
              </a:p>
              <a:p>
                <a:pPr>
                  <a:lnSpc>
                    <a:spcPts val="3000"/>
                  </a:lnSpc>
                </a:pPr>
                <a:r>
                  <a:rPr lang="en-US" dirty="0"/>
                  <a:t>Optimal (bidirected) Dyck-reachability in O(m) time [Chatterjee et al. 2019]</a:t>
                </a:r>
              </a:p>
            </p:txBody>
          </p:sp>
        </mc:Choice>
        <mc:Fallback xmlns="">
          <p:sp>
            <p:nvSpPr>
              <p:cNvPr id="3" name="Content Placeholder 2">
                <a:extLst>
                  <a:ext uri="{FF2B5EF4-FFF2-40B4-BE49-F238E27FC236}">
                    <a16:creationId xmlns:a16="http://schemas.microsoft.com/office/drawing/2014/main" id="{A0C482EF-76F9-3C4C-9B24-2BBED53FECAB}"/>
                  </a:ext>
                </a:extLst>
              </p:cNvPr>
              <p:cNvSpPr>
                <a:spLocks noGrp="1" noRot="1" noChangeAspect="1" noMove="1" noResize="1" noEditPoints="1" noAdjustHandles="1" noChangeArrowheads="1" noChangeShapeType="1" noTextEdit="1"/>
              </p:cNvSpPr>
              <p:nvPr>
                <p:ph idx="1"/>
              </p:nvPr>
            </p:nvSpPr>
            <p:spPr>
              <a:blipFill>
                <a:blip r:embed="rId2"/>
                <a:stretch>
                  <a:fillRect l="-1387" t="-18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7DF07E1-D057-3F4D-9311-A4BC35FC375B}"/>
              </a:ext>
            </a:extLst>
          </p:cNvPr>
          <p:cNvSpPr>
            <a:spLocks noGrp="1"/>
          </p:cNvSpPr>
          <p:nvPr>
            <p:ph type="sldNum" sz="quarter" idx="12"/>
          </p:nvPr>
        </p:nvSpPr>
        <p:spPr/>
        <p:txBody>
          <a:bodyPr/>
          <a:lstStyle/>
          <a:p>
            <a:fld id="{59758685-D67A-AD45-9729-F546317A0807}" type="slidenum">
              <a:rPr lang="en-US" smtClean="0"/>
              <a:t>22</a:t>
            </a:fld>
            <a:endParaRPr lang="en-US"/>
          </a:p>
        </p:txBody>
      </p:sp>
    </p:spTree>
    <p:extLst>
      <p:ext uri="{BB962C8B-B14F-4D97-AF65-F5344CB8AC3E}">
        <p14:creationId xmlns:p14="http://schemas.microsoft.com/office/powerpoint/2010/main" val="9302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C00000">
                        <a:alpha val="50000"/>
                      </a:srgbClr>
                    </a:solidFill>
                  </a:rPr>
                  <a:t>a</a:t>
                </a:r>
                <a:endParaRPr kumimoji="0" lang="en-US" sz="1200" b="1" i="0" u="none" strike="noStrike" cap="none" normalizeH="0" baseline="0" dirty="0">
                  <a:ln>
                    <a:noFill/>
                  </a:ln>
                  <a:solidFill>
                    <a:srgbClr val="C00000">
                      <a:alpha val="50000"/>
                    </a:srgbClr>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rgbClr val="C00000">
                      <a:alpha val="50000"/>
                    </a:srgbClr>
                  </a:solidFill>
                </a:rPr>
                <a:t>M </a:t>
              </a:r>
              <a:r>
                <a:rPr lang="en-US" altLang="en-US" sz="1200" dirty="0">
                  <a:solidFill>
                    <a:srgbClr val="C00000">
                      <a:alpha val="50000"/>
                    </a:srgbClr>
                  </a:solidFill>
                  <a:sym typeface="Symbol" pitchFamily="18" charset="2"/>
                </a:rPr>
                <a:t> M  </a:t>
              </a:r>
              <a:r>
                <a:rPr lang="en-US" altLang="en-US" sz="1200" dirty="0" err="1">
                  <a:solidFill>
                    <a:srgbClr val="C00000">
                      <a:alpha val="50000"/>
                    </a:srgbClr>
                  </a:solidFill>
                  <a:sym typeface="Symbol" pitchFamily="18" charset="2"/>
                </a:rPr>
                <a:t>M</a:t>
              </a:r>
              <a:endParaRPr lang="en-US" altLang="en-US" sz="1200" dirty="0">
                <a:solidFill>
                  <a:srgbClr val="C00000">
                    <a:alpha val="50000"/>
                  </a:srgbClr>
                </a:solidFill>
                <a:sym typeface="Symbol" pitchFamily="18" charset="2"/>
              </a:endParaRPr>
            </a:p>
            <a:p>
              <a:r>
                <a:rPr lang="en-US" altLang="en-US" sz="1200" dirty="0">
                  <a:solidFill>
                    <a:srgbClr val="C00000">
                      <a:alpha val="50000"/>
                    </a:srgbClr>
                  </a:solidFill>
                </a:rPr>
                <a:t>      |   (  M  )</a:t>
              </a:r>
            </a:p>
            <a:p>
              <a:r>
                <a:rPr lang="en-US" altLang="en-US" sz="1200" dirty="0">
                  <a:solidFill>
                    <a:srgbClr val="C00000">
                      <a:alpha val="50000"/>
                    </a:srgbClr>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alpha val="50000"/>
                    </a:schemeClr>
                  </a:solidFill>
                  <a:latin typeface="+mj-lt"/>
                </a:rPr>
                <a:t>Reachability</a:t>
              </a:r>
              <a:br>
                <a:rPr lang="en-US" sz="900" dirty="0">
                  <a:solidFill>
                    <a:schemeClr val="accent1">
                      <a:alpha val="50000"/>
                    </a:schemeClr>
                  </a:solidFill>
                  <a:latin typeface="+mj-lt"/>
                </a:rPr>
              </a:br>
              <a:r>
                <a:rPr lang="en-US" sz="900" dirty="0">
                  <a:solidFill>
                    <a:schemeClr val="accent1">
                      <a:alpha val="50000"/>
                    </a:schemeClr>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
        <p:nvSpPr>
          <p:cNvPr id="31" name="Title 1">
            <a:extLst>
              <a:ext uri="{FF2B5EF4-FFF2-40B4-BE49-F238E27FC236}">
                <a16:creationId xmlns:a16="http://schemas.microsoft.com/office/drawing/2014/main" id="{F38A4C4F-7564-6E48-996A-94AAF6A30946}"/>
              </a:ext>
            </a:extLst>
          </p:cNvPr>
          <p:cNvSpPr txBox="1">
            <a:spLocks/>
          </p:cNvSpPr>
          <p:nvPr/>
        </p:nvSpPr>
        <p:spPr bwMode="auto">
          <a:xfrm>
            <a:off x="602535" y="1120576"/>
            <a:ext cx="8229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rgbClr val="D81E05"/>
                </a:solidFill>
                <a:latin typeface="+mj-lt"/>
                <a:ea typeface="+mj-ea"/>
                <a:cs typeface="+mj-cs"/>
              </a:defRPr>
            </a:lvl1pPr>
            <a:lvl2pPr algn="l" rtl="0" eaLnBrk="1" fontAlgn="base" hangingPunct="1">
              <a:spcBef>
                <a:spcPct val="0"/>
              </a:spcBef>
              <a:spcAft>
                <a:spcPct val="0"/>
              </a:spcAft>
              <a:defRPr sz="3200">
                <a:solidFill>
                  <a:srgbClr val="D81E05"/>
                </a:solidFill>
                <a:latin typeface="Arial Black" pitchFamily="34" charset="0"/>
              </a:defRPr>
            </a:lvl2pPr>
            <a:lvl3pPr algn="l" rtl="0" eaLnBrk="1" fontAlgn="base" hangingPunct="1">
              <a:spcBef>
                <a:spcPct val="0"/>
              </a:spcBef>
              <a:spcAft>
                <a:spcPct val="0"/>
              </a:spcAft>
              <a:defRPr sz="3200">
                <a:solidFill>
                  <a:srgbClr val="D81E05"/>
                </a:solidFill>
                <a:latin typeface="Arial Black" pitchFamily="34" charset="0"/>
              </a:defRPr>
            </a:lvl3pPr>
            <a:lvl4pPr algn="l" rtl="0" eaLnBrk="1" fontAlgn="base" hangingPunct="1">
              <a:spcBef>
                <a:spcPct val="0"/>
              </a:spcBef>
              <a:spcAft>
                <a:spcPct val="0"/>
              </a:spcAft>
              <a:defRPr sz="3200">
                <a:solidFill>
                  <a:srgbClr val="D81E05"/>
                </a:solidFill>
                <a:latin typeface="Arial Black" pitchFamily="34" charset="0"/>
              </a:defRPr>
            </a:lvl4pPr>
            <a:lvl5pPr algn="l" rtl="0" eaLnBrk="1" fontAlgn="base" hangingPunct="1">
              <a:spcBef>
                <a:spcPct val="0"/>
              </a:spcBef>
              <a:spcAft>
                <a:spcPct val="0"/>
              </a:spcAft>
              <a:defRPr sz="3200">
                <a:solidFill>
                  <a:srgbClr val="D81E05"/>
                </a:solidFill>
                <a:latin typeface="Arial Black" pitchFamily="34" charset="0"/>
              </a:defRPr>
            </a:lvl5pPr>
            <a:lvl6pPr marL="457200" algn="l" rtl="0" eaLnBrk="1" fontAlgn="base" hangingPunct="1">
              <a:spcBef>
                <a:spcPct val="0"/>
              </a:spcBef>
              <a:spcAft>
                <a:spcPct val="0"/>
              </a:spcAft>
              <a:defRPr sz="3200">
                <a:solidFill>
                  <a:srgbClr val="D81E05"/>
                </a:solidFill>
                <a:latin typeface="Arial Black" pitchFamily="34" charset="0"/>
              </a:defRPr>
            </a:lvl6pPr>
            <a:lvl7pPr marL="914400" algn="l" rtl="0" eaLnBrk="1" fontAlgn="base" hangingPunct="1">
              <a:spcBef>
                <a:spcPct val="0"/>
              </a:spcBef>
              <a:spcAft>
                <a:spcPct val="0"/>
              </a:spcAft>
              <a:defRPr sz="3200">
                <a:solidFill>
                  <a:srgbClr val="D81E05"/>
                </a:solidFill>
                <a:latin typeface="Arial Black" pitchFamily="34" charset="0"/>
              </a:defRPr>
            </a:lvl7pPr>
            <a:lvl8pPr marL="1371600" algn="l" rtl="0" eaLnBrk="1" fontAlgn="base" hangingPunct="1">
              <a:spcBef>
                <a:spcPct val="0"/>
              </a:spcBef>
              <a:spcAft>
                <a:spcPct val="0"/>
              </a:spcAft>
              <a:defRPr sz="3200">
                <a:solidFill>
                  <a:srgbClr val="D81E05"/>
                </a:solidFill>
                <a:latin typeface="Arial Black" pitchFamily="34" charset="0"/>
              </a:defRPr>
            </a:lvl8pPr>
            <a:lvl9pPr marL="1828800" algn="l" rtl="0" eaLnBrk="1" fontAlgn="base" hangingPunct="1">
              <a:spcBef>
                <a:spcPct val="0"/>
              </a:spcBef>
              <a:spcAft>
                <a:spcPct val="0"/>
              </a:spcAft>
              <a:defRPr sz="3200">
                <a:solidFill>
                  <a:srgbClr val="D81E05"/>
                </a:solidFill>
                <a:latin typeface="Arial Black" pitchFamily="34" charset="0"/>
              </a:defRPr>
            </a:lvl9pPr>
          </a:lstStyle>
          <a:p>
            <a:pPr defTabSz="914400"/>
            <a:r>
              <a:rPr lang="en-US" sz="2600" kern="0"/>
              <a:t>2. Linear Conjunctive language Reachability</a:t>
            </a:r>
            <a:endParaRPr lang="en-US" sz="2600" kern="0" dirty="0"/>
          </a:p>
        </p:txBody>
      </p:sp>
    </p:spTree>
    <p:extLst>
      <p:ext uri="{BB962C8B-B14F-4D97-AF65-F5344CB8AC3E}">
        <p14:creationId xmlns:p14="http://schemas.microsoft.com/office/powerpoint/2010/main" val="161917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F8CA-C1DC-3D48-B133-390E628DA30A}"/>
              </a:ext>
            </a:extLst>
          </p:cNvPr>
          <p:cNvSpPr>
            <a:spLocks noGrp="1"/>
          </p:cNvSpPr>
          <p:nvPr>
            <p:ph type="ctrTitle"/>
          </p:nvPr>
        </p:nvSpPr>
        <p:spPr>
          <a:xfrm>
            <a:off x="602535" y="1120576"/>
            <a:ext cx="8229600" cy="685800"/>
          </a:xfrm>
        </p:spPr>
        <p:txBody>
          <a:bodyPr/>
          <a:lstStyle/>
          <a:p>
            <a:r>
              <a:rPr lang="en-US" sz="2600" dirty="0"/>
              <a:t>2. Linear Conjunctive language Reachability</a:t>
            </a:r>
          </a:p>
        </p:txBody>
      </p:sp>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chemeClr val="tx1"/>
              </a:solidFill>
            </a:ln>
          </p:spPr>
          <p:txBody>
            <a:bodyPr wrap="square" rtlCol="0">
              <a:spAutoFit/>
            </a:bodyPr>
            <a:lstStyle/>
            <a:p>
              <a:pPr algn="ctr"/>
              <a:r>
                <a:rPr lang="en-US" sz="1200" dirty="0"/>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C00000">
                        <a:alpha val="50000"/>
                      </a:srgbClr>
                    </a:solidFill>
                  </a:rPr>
                  <a:t>a</a:t>
                </a:r>
                <a:endParaRPr kumimoji="0" lang="en-US" sz="1200" b="1" i="0" u="none" strike="noStrike" cap="none" normalizeH="0" baseline="0" dirty="0">
                  <a:ln>
                    <a:noFill/>
                  </a:ln>
                  <a:solidFill>
                    <a:srgbClr val="C00000">
                      <a:alpha val="50000"/>
                    </a:srgbClr>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t>M </a:t>
              </a:r>
              <a:r>
                <a:rPr lang="en-US" altLang="en-US" sz="1200" dirty="0">
                  <a:sym typeface="Symbol" pitchFamily="18" charset="2"/>
                </a:rPr>
                <a:t> M  </a:t>
              </a:r>
              <a:r>
                <a:rPr lang="en-US" altLang="en-US" sz="1200" dirty="0" err="1">
                  <a:sym typeface="Symbol" pitchFamily="18" charset="2"/>
                </a:rPr>
                <a:t>M</a:t>
              </a:r>
              <a:endParaRPr lang="en-US" altLang="en-US" sz="1200" dirty="0">
                <a:sym typeface="Symbol" pitchFamily="18" charset="2"/>
              </a:endParaRPr>
            </a:p>
            <a:p>
              <a:r>
                <a:rPr lang="en-US" altLang="en-US" sz="1200" dirty="0"/>
                <a:t>      |   (  M  )</a:t>
              </a:r>
            </a:p>
            <a:p>
              <a:r>
                <a:rPr lang="en-US" altLang="en-US" sz="1200" dirty="0"/>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alpha val="50000"/>
                    </a:schemeClr>
                  </a:solidFill>
                  <a:latin typeface="+mj-lt"/>
                </a:rPr>
                <a:t>Reachability</a:t>
              </a:r>
              <a:br>
                <a:rPr lang="en-US" sz="900" dirty="0">
                  <a:solidFill>
                    <a:schemeClr val="accent1">
                      <a:alpha val="50000"/>
                    </a:schemeClr>
                  </a:solidFill>
                  <a:latin typeface="+mj-lt"/>
                </a:rPr>
              </a:br>
              <a:r>
                <a:rPr lang="en-US" sz="900" dirty="0">
                  <a:solidFill>
                    <a:schemeClr val="accent1">
                      <a:alpha val="50000"/>
                    </a:schemeClr>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chemeClr val="tx1"/>
              </a:solidFill>
            </a:ln>
          </p:spPr>
          <p:txBody>
            <a:bodyPr wrap="square" rtlCol="0">
              <a:spAutoFit/>
            </a:bodyPr>
            <a:lstStyle/>
            <a:p>
              <a:pPr algn="ctr"/>
              <a:r>
                <a:rPr lang="en-US" sz="1200" dirty="0"/>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307694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9BB3-EDC6-8C44-B88C-C204D964BD03}"/>
              </a:ext>
            </a:extLst>
          </p:cNvPr>
          <p:cNvSpPr>
            <a:spLocks noGrp="1"/>
          </p:cNvSpPr>
          <p:nvPr>
            <p:ph type="title"/>
          </p:nvPr>
        </p:nvSpPr>
        <p:spPr/>
        <p:txBody>
          <a:bodyPr>
            <a:normAutofit fontScale="90000"/>
          </a:bodyPr>
          <a:lstStyle/>
          <a:p>
            <a:r>
              <a:rPr lang="en-US" dirty="0"/>
              <a:t>Taint Analysis via Dyck-Reachability (Recap)</a:t>
            </a:r>
          </a:p>
        </p:txBody>
      </p:sp>
      <p:sp>
        <p:nvSpPr>
          <p:cNvPr id="3" name="Slide Number Placeholder 2">
            <a:extLst>
              <a:ext uri="{FF2B5EF4-FFF2-40B4-BE49-F238E27FC236}">
                <a16:creationId xmlns:a16="http://schemas.microsoft.com/office/drawing/2014/main" id="{3E1D16B7-BC35-2B48-BF35-CDE20EE755D4}"/>
              </a:ext>
            </a:extLst>
          </p:cNvPr>
          <p:cNvSpPr>
            <a:spLocks noGrp="1"/>
          </p:cNvSpPr>
          <p:nvPr>
            <p:ph type="sldNum" sz="quarter" idx="12"/>
          </p:nvPr>
        </p:nvSpPr>
        <p:spPr/>
        <p:txBody>
          <a:bodyPr/>
          <a:lstStyle/>
          <a:p>
            <a:fld id="{59758685-D67A-AD45-9729-F546317A0807}" type="slidenum">
              <a:rPr lang="en-US" smtClean="0"/>
              <a:t>25</a:t>
            </a:fld>
            <a:endParaRPr lang="en-US"/>
          </a:p>
        </p:txBody>
      </p:sp>
      <p:sp>
        <p:nvSpPr>
          <p:cNvPr id="4" name="TextBox 3">
            <a:extLst>
              <a:ext uri="{FF2B5EF4-FFF2-40B4-BE49-F238E27FC236}">
                <a16:creationId xmlns:a16="http://schemas.microsoft.com/office/drawing/2014/main" id="{3BCD46B3-629F-B943-814D-8C2A0D3A0E8C}"/>
              </a:ext>
            </a:extLst>
          </p:cNvPr>
          <p:cNvSpPr txBox="1"/>
          <p:nvPr/>
        </p:nvSpPr>
        <p:spPr>
          <a:xfrm>
            <a:off x="524657" y="2498679"/>
            <a:ext cx="2322050" cy="1200329"/>
          </a:xfrm>
          <a:prstGeom prst="rect">
            <a:avLst/>
          </a:prstGeom>
          <a:solidFill>
            <a:schemeClr val="bg1"/>
          </a:solidFill>
          <a:ln w="19050">
            <a:solidFill>
              <a:schemeClr val="accent1"/>
            </a:solidFill>
          </a:ln>
        </p:spPr>
        <p:txBody>
          <a:bodyPr wrap="square" rtlCol="0">
            <a:spAutoFit/>
          </a:bodyPr>
          <a:lstStyle/>
          <a:p>
            <a:r>
              <a:rPr lang="en-US" dirty="0"/>
              <a:t>A  a;</a:t>
            </a:r>
          </a:p>
          <a:p>
            <a:r>
              <a:rPr lang="en-US" dirty="0" err="1"/>
              <a:t>a.f</a:t>
            </a:r>
            <a:r>
              <a:rPr lang="en-US" dirty="0"/>
              <a:t> = </a:t>
            </a:r>
            <a:r>
              <a:rPr lang="en-US" dirty="0">
                <a:solidFill>
                  <a:srgbClr val="FF0000"/>
                </a:solidFill>
              </a:rPr>
              <a:t>x</a:t>
            </a:r>
            <a:r>
              <a:rPr lang="en-US" dirty="0"/>
              <a:t>;   //taint value</a:t>
            </a:r>
          </a:p>
          <a:p>
            <a:r>
              <a:rPr lang="en-US" dirty="0"/>
              <a:t>y = </a:t>
            </a:r>
            <a:r>
              <a:rPr lang="en-US" dirty="0" err="1"/>
              <a:t>a.f</a:t>
            </a:r>
            <a:r>
              <a:rPr lang="en-US" dirty="0"/>
              <a:t>;</a:t>
            </a:r>
          </a:p>
          <a:p>
            <a:r>
              <a:rPr lang="en-US" dirty="0"/>
              <a:t>z = </a:t>
            </a:r>
            <a:r>
              <a:rPr lang="en-US" dirty="0" err="1"/>
              <a:t>a.g</a:t>
            </a:r>
            <a:r>
              <a:rPr lang="en-US" dirty="0"/>
              <a:t>;</a:t>
            </a:r>
            <a:endParaRPr lang="en-US" sz="1350" dirty="0"/>
          </a:p>
        </p:txBody>
      </p:sp>
      <p:grpSp>
        <p:nvGrpSpPr>
          <p:cNvPr id="12" name="Group 11">
            <a:extLst>
              <a:ext uri="{FF2B5EF4-FFF2-40B4-BE49-F238E27FC236}">
                <a16:creationId xmlns:a16="http://schemas.microsoft.com/office/drawing/2014/main" id="{AF361EFE-543E-2B4C-9DD2-DDE1E190BF19}"/>
              </a:ext>
            </a:extLst>
          </p:cNvPr>
          <p:cNvGrpSpPr/>
          <p:nvPr/>
        </p:nvGrpSpPr>
        <p:grpSpPr>
          <a:xfrm>
            <a:off x="3759646" y="2548295"/>
            <a:ext cx="1690967" cy="1165313"/>
            <a:chOff x="5012860" y="2254726"/>
            <a:chExt cx="2254623" cy="1553751"/>
          </a:xfrm>
        </p:grpSpPr>
        <p:sp>
          <p:nvSpPr>
            <p:cNvPr id="5" name="Oval 4">
              <a:extLst>
                <a:ext uri="{FF2B5EF4-FFF2-40B4-BE49-F238E27FC236}">
                  <a16:creationId xmlns:a16="http://schemas.microsoft.com/office/drawing/2014/main" id="{5EB5A947-DDB9-FC4F-89D9-0C1694766892}"/>
                </a:ext>
              </a:extLst>
            </p:cNvPr>
            <p:cNvSpPr/>
            <p:nvPr/>
          </p:nvSpPr>
          <p:spPr>
            <a:xfrm>
              <a:off x="5012860" y="2439392"/>
              <a:ext cx="365760" cy="39014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x</a:t>
              </a:r>
            </a:p>
          </p:txBody>
        </p:sp>
        <p:sp>
          <p:nvSpPr>
            <p:cNvPr id="6" name="Oval 5">
              <a:extLst>
                <a:ext uri="{FF2B5EF4-FFF2-40B4-BE49-F238E27FC236}">
                  <a16:creationId xmlns:a16="http://schemas.microsoft.com/office/drawing/2014/main" id="{3A09054B-84A0-EC44-8B09-4DC2CF10A422}"/>
                </a:ext>
              </a:extLst>
            </p:cNvPr>
            <p:cNvSpPr/>
            <p:nvPr/>
          </p:nvSpPr>
          <p:spPr>
            <a:xfrm>
              <a:off x="5896332"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7" name="Oval 6">
              <a:extLst>
                <a:ext uri="{FF2B5EF4-FFF2-40B4-BE49-F238E27FC236}">
                  <a16:creationId xmlns:a16="http://schemas.microsoft.com/office/drawing/2014/main" id="{11C8200E-F024-3A4A-BB98-D4D9E4174761}"/>
                </a:ext>
              </a:extLst>
            </p:cNvPr>
            <p:cNvSpPr/>
            <p:nvPr/>
          </p:nvSpPr>
          <p:spPr>
            <a:xfrm>
              <a:off x="6901723" y="243939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8" name="Straight Arrow Connector 7">
              <a:extLst>
                <a:ext uri="{FF2B5EF4-FFF2-40B4-BE49-F238E27FC236}">
                  <a16:creationId xmlns:a16="http://schemas.microsoft.com/office/drawing/2014/main" id="{B1F22AC3-4DEB-334D-8CAD-EAA7E61DC9F9}"/>
                </a:ext>
              </a:extLst>
            </p:cNvPr>
            <p:cNvCxnSpPr>
              <a:cxnSpLocks/>
            </p:cNvCxnSpPr>
            <p:nvPr/>
          </p:nvCxnSpPr>
          <p:spPr>
            <a:xfrm>
              <a:off x="5378620" y="2634465"/>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BECDE5-74EC-CA4C-83E6-E604FC27F1B9}"/>
                </a:ext>
              </a:extLst>
            </p:cNvPr>
            <p:cNvCxnSpPr>
              <a:cxnSpLocks/>
            </p:cNvCxnSpPr>
            <p:nvPr/>
          </p:nvCxnSpPr>
          <p:spPr>
            <a:xfrm flipV="1">
              <a:off x="6262092" y="2634465"/>
              <a:ext cx="639631" cy="13986"/>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22887-CAFD-D844-87EA-D483DD998B69}"/>
                </a:ext>
              </a:extLst>
            </p:cNvPr>
            <p:cNvSpPr txBox="1"/>
            <p:nvPr/>
          </p:nvSpPr>
          <p:spPr>
            <a:xfrm>
              <a:off x="5476672" y="2254726"/>
              <a:ext cx="393327" cy="400109"/>
            </a:xfrm>
            <a:prstGeom prst="rect">
              <a:avLst/>
            </a:prstGeom>
            <a:noFill/>
          </p:spPr>
          <p:txBody>
            <a:bodyPr wrap="square" rtlCol="0">
              <a:spAutoFit/>
            </a:bodyPr>
            <a:lstStyle/>
            <a:p>
              <a:r>
                <a:rPr lang="en-US" sz="1350" dirty="0"/>
                <a:t>[</a:t>
              </a:r>
              <a:r>
                <a:rPr lang="en-US" sz="1350" baseline="-25000" dirty="0"/>
                <a:t>f</a:t>
              </a:r>
            </a:p>
          </p:txBody>
        </p:sp>
        <p:sp>
          <p:nvSpPr>
            <p:cNvPr id="11" name="TextBox 10">
              <a:extLst>
                <a:ext uri="{FF2B5EF4-FFF2-40B4-BE49-F238E27FC236}">
                  <a16:creationId xmlns:a16="http://schemas.microsoft.com/office/drawing/2014/main" id="{E03FC1D0-CBDA-8D4C-B156-B02A4B0BA078}"/>
                </a:ext>
              </a:extLst>
            </p:cNvPr>
            <p:cNvSpPr txBox="1"/>
            <p:nvPr/>
          </p:nvSpPr>
          <p:spPr>
            <a:xfrm>
              <a:off x="6386476" y="2254726"/>
              <a:ext cx="391527" cy="400109"/>
            </a:xfrm>
            <a:prstGeom prst="rect">
              <a:avLst/>
            </a:prstGeom>
            <a:noFill/>
          </p:spPr>
          <p:txBody>
            <a:bodyPr wrap="square" rtlCol="0">
              <a:spAutoFit/>
            </a:bodyPr>
            <a:lstStyle/>
            <a:p>
              <a:r>
                <a:rPr lang="en-US" sz="1350" dirty="0"/>
                <a:t>]</a:t>
              </a:r>
              <a:r>
                <a:rPr lang="en-US" sz="1350" baseline="-25000" dirty="0"/>
                <a:t>f</a:t>
              </a:r>
            </a:p>
          </p:txBody>
        </p:sp>
        <p:sp>
          <p:nvSpPr>
            <p:cNvPr id="13" name="Oval 12">
              <a:extLst>
                <a:ext uri="{FF2B5EF4-FFF2-40B4-BE49-F238E27FC236}">
                  <a16:creationId xmlns:a16="http://schemas.microsoft.com/office/drawing/2014/main" id="{7375DA6A-9128-8945-8F4C-15590E738CA3}"/>
                </a:ext>
              </a:extLst>
            </p:cNvPr>
            <p:cNvSpPr/>
            <p:nvPr/>
          </p:nvSpPr>
          <p:spPr>
            <a:xfrm>
              <a:off x="6888653" y="3418332"/>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z</a:t>
              </a:r>
            </a:p>
          </p:txBody>
        </p:sp>
        <p:cxnSp>
          <p:nvCxnSpPr>
            <p:cNvPr id="14" name="Straight Arrow Connector 13">
              <a:extLst>
                <a:ext uri="{FF2B5EF4-FFF2-40B4-BE49-F238E27FC236}">
                  <a16:creationId xmlns:a16="http://schemas.microsoft.com/office/drawing/2014/main" id="{5386449C-05CA-C94A-904B-14162ABF6C96}"/>
                </a:ext>
              </a:extLst>
            </p:cNvPr>
            <p:cNvCxnSpPr>
              <a:cxnSpLocks/>
              <a:stCxn id="6" idx="5"/>
              <a:endCxn id="13" idx="1"/>
            </p:cNvCxnSpPr>
            <p:nvPr/>
          </p:nvCxnSpPr>
          <p:spPr>
            <a:xfrm>
              <a:off x="6208528" y="2772402"/>
              <a:ext cx="733689" cy="703065"/>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725E9F-A021-6940-8D07-25053311CB1E}"/>
                </a:ext>
              </a:extLst>
            </p:cNvPr>
            <p:cNvSpPr txBox="1"/>
            <p:nvPr/>
          </p:nvSpPr>
          <p:spPr>
            <a:xfrm>
              <a:off x="6707462" y="2947079"/>
              <a:ext cx="454287" cy="400109"/>
            </a:xfrm>
            <a:prstGeom prst="rect">
              <a:avLst/>
            </a:prstGeom>
            <a:noFill/>
          </p:spPr>
          <p:txBody>
            <a:bodyPr wrap="square" rtlCol="0">
              <a:spAutoFit/>
            </a:bodyPr>
            <a:lstStyle/>
            <a:p>
              <a:r>
                <a:rPr lang="en-US" sz="1350" dirty="0"/>
                <a:t>]</a:t>
              </a:r>
              <a:r>
                <a:rPr lang="en-US" sz="1350" baseline="-25000" dirty="0"/>
                <a:t>g</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8BD311A-5A4E-B442-813F-35DDDB724D4E}"/>
                  </a:ext>
                </a:extLst>
              </p:cNvPr>
              <p:cNvSpPr txBox="1"/>
              <p:nvPr/>
            </p:nvSpPr>
            <p:spPr>
              <a:xfrm>
                <a:off x="3759645" y="4404019"/>
                <a:ext cx="1362766" cy="1015663"/>
              </a:xfrm>
              <a:prstGeom prst="rect">
                <a:avLst/>
              </a:prstGeom>
              <a:solidFill>
                <a:schemeClr val="bg1"/>
              </a:solidFill>
              <a:ln w="19050">
                <a:solidFill>
                  <a:schemeClr val="accent1"/>
                </a:solidFill>
              </a:ln>
            </p:spPr>
            <p:txBody>
              <a:bodyPr wrap="square" rtlCol="0">
                <a:spAutoFit/>
              </a:bodyPr>
              <a:lstStyle/>
              <a:p>
                <a:r>
                  <a:rPr lang="en-US" sz="1500" dirty="0"/>
                  <a:t>S := [</a:t>
                </a:r>
                <a:r>
                  <a:rPr lang="en-US" sz="1500" baseline="-25000" dirty="0"/>
                  <a:t>f</a:t>
                </a:r>
                <a:r>
                  <a:rPr lang="en-US" sz="1500" dirty="0"/>
                  <a:t> S ]</a:t>
                </a:r>
                <a:r>
                  <a:rPr lang="en-US" sz="1500" baseline="-25000" dirty="0"/>
                  <a:t>f</a:t>
                </a:r>
              </a:p>
              <a:p>
                <a:r>
                  <a:rPr lang="en-US" sz="1500" dirty="0"/>
                  <a:t>S := [</a:t>
                </a:r>
                <a:r>
                  <a:rPr lang="en-US" sz="1500" baseline="-25000" dirty="0"/>
                  <a:t>g</a:t>
                </a:r>
                <a:r>
                  <a:rPr lang="en-US" sz="1500" dirty="0"/>
                  <a:t> S ]</a:t>
                </a:r>
                <a:r>
                  <a:rPr lang="en-US" sz="1500" baseline="-25000" dirty="0"/>
                  <a:t>g</a:t>
                </a:r>
              </a:p>
              <a:p>
                <a:r>
                  <a:rPr lang="en-US" sz="1500" dirty="0"/>
                  <a:t>S := S S</a:t>
                </a:r>
              </a:p>
              <a:p>
                <a:r>
                  <a:rPr lang="en-US" sz="1500" dirty="0"/>
                  <a:t>S := </a:t>
                </a:r>
                <a14:m>
                  <m:oMath xmlns:m="http://schemas.openxmlformats.org/officeDocument/2006/math">
                    <m:r>
                      <a:rPr lang="en-US" sz="1500" i="1">
                        <a:latin typeface="Cambria Math" panose="02040503050406030204" pitchFamily="18" charset="0"/>
                      </a:rPr>
                      <m:t>𝜖</m:t>
                    </m:r>
                  </m:oMath>
                </a14:m>
                <a:endParaRPr lang="en-US" sz="1500" dirty="0"/>
              </a:p>
            </p:txBody>
          </p:sp>
        </mc:Choice>
        <mc:Fallback xmlns="">
          <p:sp>
            <p:nvSpPr>
              <p:cNvPr id="17" name="TextBox 16">
                <a:extLst>
                  <a:ext uri="{FF2B5EF4-FFF2-40B4-BE49-F238E27FC236}">
                    <a16:creationId xmlns:a16="http://schemas.microsoft.com/office/drawing/2014/main" id="{B8BD311A-5A4E-B442-813F-35DDDB724D4E}"/>
                  </a:ext>
                </a:extLst>
              </p:cNvPr>
              <p:cNvSpPr txBox="1">
                <a:spLocks noRot="1" noChangeAspect="1" noMove="1" noResize="1" noEditPoints="1" noAdjustHandles="1" noChangeArrowheads="1" noChangeShapeType="1" noTextEdit="1"/>
              </p:cNvSpPr>
              <p:nvPr/>
            </p:nvSpPr>
            <p:spPr>
              <a:xfrm>
                <a:off x="3759645" y="4404019"/>
                <a:ext cx="1362766" cy="1015663"/>
              </a:xfrm>
              <a:prstGeom prst="rect">
                <a:avLst/>
              </a:prstGeom>
              <a:blipFill>
                <a:blip r:embed="rId3"/>
                <a:stretch>
                  <a:fillRect l="-1818" t="-1220" b="-4878"/>
                </a:stretch>
              </a:blipFill>
              <a:ln w="19050">
                <a:solidFill>
                  <a:schemeClr val="accent1"/>
                </a:solidFill>
              </a:ln>
            </p:spPr>
            <p:txBody>
              <a:bodyPr/>
              <a:lstStyle/>
              <a:p>
                <a:r>
                  <a:rPr lang="en-US">
                    <a:noFill/>
                  </a:rPr>
                  <a:t> </a:t>
                </a:r>
              </a:p>
            </p:txBody>
          </p:sp>
        </mc:Fallback>
      </mc:AlternateContent>
      <p:sp>
        <p:nvSpPr>
          <p:cNvPr id="19" name="Right Arrow 18">
            <a:extLst>
              <a:ext uri="{FF2B5EF4-FFF2-40B4-BE49-F238E27FC236}">
                <a16:creationId xmlns:a16="http://schemas.microsoft.com/office/drawing/2014/main" id="{CB47178F-E9BF-F646-B8F1-1EBE42C3573A}"/>
              </a:ext>
            </a:extLst>
          </p:cNvPr>
          <p:cNvSpPr/>
          <p:nvPr/>
        </p:nvSpPr>
        <p:spPr>
          <a:xfrm>
            <a:off x="2999956" y="2956606"/>
            <a:ext cx="561666" cy="15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Arrow 19">
            <a:extLst>
              <a:ext uri="{FF2B5EF4-FFF2-40B4-BE49-F238E27FC236}">
                <a16:creationId xmlns:a16="http://schemas.microsoft.com/office/drawing/2014/main" id="{81F92C2B-A519-A744-B7C2-C5896D3F080F}"/>
              </a:ext>
            </a:extLst>
          </p:cNvPr>
          <p:cNvSpPr/>
          <p:nvPr/>
        </p:nvSpPr>
        <p:spPr>
          <a:xfrm rot="2418128">
            <a:off x="5577438" y="3172019"/>
            <a:ext cx="600075" cy="212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Arrow 20">
            <a:extLst>
              <a:ext uri="{FF2B5EF4-FFF2-40B4-BE49-F238E27FC236}">
                <a16:creationId xmlns:a16="http://schemas.microsoft.com/office/drawing/2014/main" id="{16BF653F-3CB8-4043-8B02-A564238F1A80}"/>
              </a:ext>
            </a:extLst>
          </p:cNvPr>
          <p:cNvSpPr/>
          <p:nvPr/>
        </p:nvSpPr>
        <p:spPr>
          <a:xfrm rot="19261906">
            <a:off x="5225107" y="4375613"/>
            <a:ext cx="1122546" cy="258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 name="Group 45">
            <a:extLst>
              <a:ext uri="{FF2B5EF4-FFF2-40B4-BE49-F238E27FC236}">
                <a16:creationId xmlns:a16="http://schemas.microsoft.com/office/drawing/2014/main" id="{74288D6F-DDAE-8C4B-A2CC-7369A32F4DF5}"/>
              </a:ext>
            </a:extLst>
          </p:cNvPr>
          <p:cNvGrpSpPr/>
          <p:nvPr/>
        </p:nvGrpSpPr>
        <p:grpSpPr>
          <a:xfrm>
            <a:off x="4055908" y="2858718"/>
            <a:ext cx="1154007" cy="725817"/>
            <a:chOff x="5349977" y="2645649"/>
            <a:chExt cx="1538676" cy="967756"/>
          </a:xfrm>
        </p:grpSpPr>
        <p:cxnSp>
          <p:nvCxnSpPr>
            <p:cNvPr id="22" name="Straight Arrow Connector 21">
              <a:extLst>
                <a:ext uri="{FF2B5EF4-FFF2-40B4-BE49-F238E27FC236}">
                  <a16:creationId xmlns:a16="http://schemas.microsoft.com/office/drawing/2014/main" id="{18681001-BA27-284C-9FE8-F6CEDA5B4D78}"/>
                </a:ext>
              </a:extLst>
            </p:cNvPr>
            <p:cNvCxnSpPr>
              <a:cxnSpLocks/>
            </p:cNvCxnSpPr>
            <p:nvPr/>
          </p:nvCxnSpPr>
          <p:spPr>
            <a:xfrm flipH="1">
              <a:off x="5349977" y="2717613"/>
              <a:ext cx="4603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C7A318-0EA5-F740-81EC-B253A902F1D3}"/>
                </a:ext>
              </a:extLst>
            </p:cNvPr>
            <p:cNvCxnSpPr>
              <a:cxnSpLocks/>
            </p:cNvCxnSpPr>
            <p:nvPr/>
          </p:nvCxnSpPr>
          <p:spPr>
            <a:xfrm flipH="1">
              <a:off x="6216214" y="2713773"/>
              <a:ext cx="503891" cy="18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83FA38-5156-034B-8ABE-EEBC176A84E4}"/>
                </a:ext>
              </a:extLst>
            </p:cNvPr>
            <p:cNvCxnSpPr>
              <a:cxnSpLocks/>
              <a:stCxn id="13" idx="2"/>
            </p:cNvCxnSpPr>
            <p:nvPr/>
          </p:nvCxnSpPr>
          <p:spPr>
            <a:xfrm flipH="1" flipV="1">
              <a:off x="6140951" y="2858857"/>
              <a:ext cx="747702" cy="75454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98C0E5C-E9B4-6A43-8620-BA3B1D9DEF1A}"/>
                </a:ext>
              </a:extLst>
            </p:cNvPr>
            <p:cNvSpPr txBox="1"/>
            <p:nvPr/>
          </p:nvSpPr>
          <p:spPr>
            <a:xfrm>
              <a:off x="6143968" y="3102154"/>
              <a:ext cx="454287" cy="400109"/>
            </a:xfrm>
            <a:prstGeom prst="rect">
              <a:avLst/>
            </a:prstGeom>
            <a:noFill/>
          </p:spPr>
          <p:txBody>
            <a:bodyPr wrap="square" rtlCol="0">
              <a:spAutoFit/>
            </a:bodyPr>
            <a:lstStyle/>
            <a:p>
              <a:r>
                <a:rPr lang="en-US" sz="1350" dirty="0"/>
                <a:t>[</a:t>
              </a:r>
              <a:r>
                <a:rPr lang="en-US" sz="1350" baseline="-25000" dirty="0"/>
                <a:t>g</a:t>
              </a:r>
            </a:p>
          </p:txBody>
        </p:sp>
        <p:sp>
          <p:nvSpPr>
            <p:cNvPr id="44" name="TextBox 43">
              <a:extLst>
                <a:ext uri="{FF2B5EF4-FFF2-40B4-BE49-F238E27FC236}">
                  <a16:creationId xmlns:a16="http://schemas.microsoft.com/office/drawing/2014/main" id="{BEE799C3-9254-774B-84A3-43B04EBCF46C}"/>
                </a:ext>
              </a:extLst>
            </p:cNvPr>
            <p:cNvSpPr txBox="1"/>
            <p:nvPr/>
          </p:nvSpPr>
          <p:spPr>
            <a:xfrm>
              <a:off x="5448685" y="2725969"/>
              <a:ext cx="406201" cy="400109"/>
            </a:xfrm>
            <a:prstGeom prst="rect">
              <a:avLst/>
            </a:prstGeom>
            <a:noFill/>
          </p:spPr>
          <p:txBody>
            <a:bodyPr wrap="square" rtlCol="0">
              <a:spAutoFit/>
            </a:bodyPr>
            <a:lstStyle/>
            <a:p>
              <a:r>
                <a:rPr lang="en-US" sz="1350" dirty="0"/>
                <a:t>]</a:t>
              </a:r>
              <a:r>
                <a:rPr lang="en-US" sz="1350" baseline="-25000" dirty="0"/>
                <a:t>f</a:t>
              </a:r>
            </a:p>
          </p:txBody>
        </p:sp>
        <p:sp>
          <p:nvSpPr>
            <p:cNvPr id="45" name="TextBox 44">
              <a:extLst>
                <a:ext uri="{FF2B5EF4-FFF2-40B4-BE49-F238E27FC236}">
                  <a16:creationId xmlns:a16="http://schemas.microsoft.com/office/drawing/2014/main" id="{C85B8A0C-AD76-B643-8434-C1CFD42BFF8B}"/>
                </a:ext>
              </a:extLst>
            </p:cNvPr>
            <p:cNvSpPr txBox="1"/>
            <p:nvPr/>
          </p:nvSpPr>
          <p:spPr>
            <a:xfrm>
              <a:off x="6378654" y="2645649"/>
              <a:ext cx="393327" cy="400109"/>
            </a:xfrm>
            <a:prstGeom prst="rect">
              <a:avLst/>
            </a:prstGeom>
            <a:noFill/>
          </p:spPr>
          <p:txBody>
            <a:bodyPr wrap="square" rtlCol="0">
              <a:spAutoFit/>
            </a:bodyPr>
            <a:lstStyle/>
            <a:p>
              <a:r>
                <a:rPr lang="en-US" sz="1350" dirty="0"/>
                <a:t>[</a:t>
              </a:r>
              <a:r>
                <a:rPr lang="en-US" sz="1350" baseline="-25000" dirty="0"/>
                <a:t>f</a:t>
              </a:r>
            </a:p>
          </p:txBody>
        </p:sp>
      </p:grpSp>
      <p:sp>
        <p:nvSpPr>
          <p:cNvPr id="18" name="Can 17">
            <a:extLst>
              <a:ext uri="{FF2B5EF4-FFF2-40B4-BE49-F238E27FC236}">
                <a16:creationId xmlns:a16="http://schemas.microsoft.com/office/drawing/2014/main" id="{AC910F7F-5668-1D4E-8120-2C9DC7E61BBC}"/>
              </a:ext>
            </a:extLst>
          </p:cNvPr>
          <p:cNvSpPr/>
          <p:nvPr/>
        </p:nvSpPr>
        <p:spPr>
          <a:xfrm>
            <a:off x="6405644" y="3037654"/>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Reachability</a:t>
            </a:r>
            <a:br>
              <a:rPr lang="en-US" sz="1600" b="1" dirty="0">
                <a:latin typeface="+mj-lt"/>
              </a:rPr>
            </a:br>
            <a:r>
              <a:rPr lang="en-US" sz="1600" b="1" dirty="0">
                <a:latin typeface="+mj-lt"/>
              </a:rPr>
              <a:t>Framework</a:t>
            </a:r>
          </a:p>
        </p:txBody>
      </p:sp>
      <p:sp>
        <p:nvSpPr>
          <p:cNvPr id="15" name="TextBox 14">
            <a:extLst>
              <a:ext uri="{FF2B5EF4-FFF2-40B4-BE49-F238E27FC236}">
                <a16:creationId xmlns:a16="http://schemas.microsoft.com/office/drawing/2014/main" id="{F32F73CA-BECD-3440-98CC-3F6F8F20EBFE}"/>
              </a:ext>
            </a:extLst>
          </p:cNvPr>
          <p:cNvSpPr txBox="1"/>
          <p:nvPr/>
        </p:nvSpPr>
        <p:spPr>
          <a:xfrm>
            <a:off x="2059973" y="4795236"/>
            <a:ext cx="1394143" cy="300082"/>
          </a:xfrm>
          <a:prstGeom prst="rect">
            <a:avLst/>
          </a:prstGeom>
          <a:noFill/>
        </p:spPr>
        <p:txBody>
          <a:bodyPr wrap="square" rtlCol="0">
            <a:spAutoFit/>
          </a:bodyPr>
          <a:lstStyle/>
          <a:p>
            <a:r>
              <a:rPr lang="en-US" sz="1350" dirty="0" err="1"/>
              <a:t>Dyck</a:t>
            </a:r>
            <a:r>
              <a:rPr lang="en-US" sz="1350" dirty="0"/>
              <a:t> language</a:t>
            </a:r>
          </a:p>
        </p:txBody>
      </p:sp>
    </p:spTree>
    <p:extLst>
      <p:ext uri="{BB962C8B-B14F-4D97-AF65-F5344CB8AC3E}">
        <p14:creationId xmlns:p14="http://schemas.microsoft.com/office/powerpoint/2010/main" val="157003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9" grpId="0" animBg="1"/>
      <p:bldP spid="20" grpId="0" animBg="1"/>
      <p:bldP spid="21" grpId="0" animBg="1"/>
      <p:bldP spid="18"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9BB3-EDC6-8C44-B88C-C204D964BD03}"/>
              </a:ext>
            </a:extLst>
          </p:cNvPr>
          <p:cNvSpPr>
            <a:spLocks noGrp="1"/>
          </p:cNvSpPr>
          <p:nvPr>
            <p:ph type="title"/>
          </p:nvPr>
        </p:nvSpPr>
        <p:spPr/>
        <p:txBody>
          <a:bodyPr/>
          <a:lstStyle/>
          <a:p>
            <a:r>
              <a:rPr lang="en-US" dirty="0"/>
              <a:t>Taint Analysis</a:t>
            </a:r>
          </a:p>
        </p:txBody>
      </p:sp>
      <p:sp>
        <p:nvSpPr>
          <p:cNvPr id="3" name="Slide Number Placeholder 2">
            <a:extLst>
              <a:ext uri="{FF2B5EF4-FFF2-40B4-BE49-F238E27FC236}">
                <a16:creationId xmlns:a16="http://schemas.microsoft.com/office/drawing/2014/main" id="{2053DC59-717A-8D48-A841-B55C4CAD483B}"/>
              </a:ext>
            </a:extLst>
          </p:cNvPr>
          <p:cNvSpPr>
            <a:spLocks noGrp="1"/>
          </p:cNvSpPr>
          <p:nvPr>
            <p:ph type="sldNum" sz="quarter" idx="12"/>
          </p:nvPr>
        </p:nvSpPr>
        <p:spPr/>
        <p:txBody>
          <a:bodyPr/>
          <a:lstStyle/>
          <a:p>
            <a:fld id="{59758685-D67A-AD45-9729-F546317A0807}" type="slidenum">
              <a:rPr lang="en-US" smtClean="0"/>
              <a:t>26</a:t>
            </a:fld>
            <a:endParaRPr lang="en-US"/>
          </a:p>
        </p:txBody>
      </p:sp>
      <p:sp>
        <p:nvSpPr>
          <p:cNvPr id="4" name="TextBox 3">
            <a:extLst>
              <a:ext uri="{FF2B5EF4-FFF2-40B4-BE49-F238E27FC236}">
                <a16:creationId xmlns:a16="http://schemas.microsoft.com/office/drawing/2014/main" id="{3BCD46B3-629F-B943-814D-8C2A0D3A0E8C}"/>
              </a:ext>
            </a:extLst>
          </p:cNvPr>
          <p:cNvSpPr txBox="1"/>
          <p:nvPr/>
        </p:nvSpPr>
        <p:spPr>
          <a:xfrm>
            <a:off x="457201" y="2340884"/>
            <a:ext cx="1805745" cy="1962076"/>
          </a:xfrm>
          <a:prstGeom prst="rect">
            <a:avLst/>
          </a:prstGeom>
          <a:solidFill>
            <a:schemeClr val="bg1"/>
          </a:solidFill>
          <a:ln w="19050">
            <a:solidFill>
              <a:schemeClr val="accent1"/>
            </a:solidFill>
          </a:ln>
        </p:spPr>
        <p:txBody>
          <a:bodyPr wrap="square" rtlCol="0">
            <a:spAutoFit/>
          </a:bodyPr>
          <a:lstStyle/>
          <a:p>
            <a:r>
              <a:rPr lang="en-US" sz="1350" dirty="0"/>
              <a:t>class A {</a:t>
            </a:r>
          </a:p>
          <a:p>
            <a:r>
              <a:rPr lang="en-US" sz="1350" dirty="0"/>
              <a:t>  F </a:t>
            </a:r>
            <a:r>
              <a:rPr lang="en-US" sz="1350" dirty="0" err="1"/>
              <a:t>getF</a:t>
            </a:r>
            <a:r>
              <a:rPr lang="en-US" sz="1350" dirty="0"/>
              <a:t>(){</a:t>
            </a:r>
          </a:p>
          <a:p>
            <a:r>
              <a:rPr lang="en-US" sz="1350" dirty="0"/>
              <a:t>    return </a:t>
            </a:r>
            <a:r>
              <a:rPr lang="en-US" sz="1350" dirty="0" err="1"/>
              <a:t>this.f</a:t>
            </a:r>
            <a:endParaRPr lang="en-US" sz="1350" dirty="0"/>
          </a:p>
          <a:p>
            <a:r>
              <a:rPr lang="en-US" sz="1350" dirty="0"/>
              <a:t>  }</a:t>
            </a:r>
          </a:p>
          <a:p>
            <a:r>
              <a:rPr lang="en-US" sz="1350" dirty="0"/>
              <a:t>}</a:t>
            </a:r>
          </a:p>
          <a:p>
            <a:endParaRPr lang="en-US" sz="1350" dirty="0"/>
          </a:p>
          <a:p>
            <a:r>
              <a:rPr lang="en-US" sz="1350" dirty="0"/>
              <a:t>A  a;</a:t>
            </a:r>
          </a:p>
          <a:p>
            <a:r>
              <a:rPr lang="en-US" sz="1350" dirty="0" err="1"/>
              <a:t>a.f</a:t>
            </a:r>
            <a:r>
              <a:rPr lang="en-US" sz="1350" dirty="0"/>
              <a:t> = </a:t>
            </a:r>
            <a:r>
              <a:rPr lang="en-US" sz="1350" dirty="0">
                <a:solidFill>
                  <a:srgbClr val="FF0000"/>
                </a:solidFill>
              </a:rPr>
              <a:t>x</a:t>
            </a:r>
            <a:r>
              <a:rPr lang="en-US" sz="1350" dirty="0"/>
              <a:t>;   //taint value</a:t>
            </a:r>
          </a:p>
          <a:p>
            <a:r>
              <a:rPr lang="en-US" sz="1350" dirty="0"/>
              <a:t>y = </a:t>
            </a:r>
            <a:r>
              <a:rPr lang="en-US" sz="1350" dirty="0" err="1"/>
              <a:t>a.getF</a:t>
            </a:r>
            <a:r>
              <a:rPr lang="en-US" sz="1350" dirty="0"/>
              <a:t>();  //line 8</a:t>
            </a:r>
          </a:p>
        </p:txBody>
      </p:sp>
      <p:grpSp>
        <p:nvGrpSpPr>
          <p:cNvPr id="12" name="Group 11">
            <a:extLst>
              <a:ext uri="{FF2B5EF4-FFF2-40B4-BE49-F238E27FC236}">
                <a16:creationId xmlns:a16="http://schemas.microsoft.com/office/drawing/2014/main" id="{082A9878-96AD-7A43-8F67-A751BCF0DEB5}"/>
              </a:ext>
            </a:extLst>
          </p:cNvPr>
          <p:cNvGrpSpPr/>
          <p:nvPr/>
        </p:nvGrpSpPr>
        <p:grpSpPr>
          <a:xfrm>
            <a:off x="3438701" y="2253028"/>
            <a:ext cx="2289363" cy="1477796"/>
            <a:chOff x="4584935" y="1861037"/>
            <a:chExt cx="3052484" cy="1970394"/>
          </a:xfrm>
        </p:grpSpPr>
        <p:sp>
          <p:nvSpPr>
            <p:cNvPr id="5" name="Oval 4">
              <a:extLst>
                <a:ext uri="{FF2B5EF4-FFF2-40B4-BE49-F238E27FC236}">
                  <a16:creationId xmlns:a16="http://schemas.microsoft.com/office/drawing/2014/main" id="{5EB5A947-DDB9-FC4F-89D9-0C1694766892}"/>
                </a:ext>
              </a:extLst>
            </p:cNvPr>
            <p:cNvSpPr/>
            <p:nvPr/>
          </p:nvSpPr>
          <p:spPr>
            <a:xfrm>
              <a:off x="4584935" y="3412433"/>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x</a:t>
              </a:r>
            </a:p>
          </p:txBody>
        </p:sp>
        <p:sp>
          <p:nvSpPr>
            <p:cNvPr id="6" name="Oval 5">
              <a:extLst>
                <a:ext uri="{FF2B5EF4-FFF2-40B4-BE49-F238E27FC236}">
                  <a16:creationId xmlns:a16="http://schemas.microsoft.com/office/drawing/2014/main" id="{3A09054B-84A0-EC44-8B09-4DC2CF10A422}"/>
                </a:ext>
              </a:extLst>
            </p:cNvPr>
            <p:cNvSpPr/>
            <p:nvPr/>
          </p:nvSpPr>
          <p:spPr>
            <a:xfrm>
              <a:off x="5468407" y="3412433"/>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7" name="Oval 6">
              <a:extLst>
                <a:ext uri="{FF2B5EF4-FFF2-40B4-BE49-F238E27FC236}">
                  <a16:creationId xmlns:a16="http://schemas.microsoft.com/office/drawing/2014/main" id="{11C8200E-F024-3A4A-BB98-D4D9E4174761}"/>
                </a:ext>
              </a:extLst>
            </p:cNvPr>
            <p:cNvSpPr/>
            <p:nvPr/>
          </p:nvSpPr>
          <p:spPr>
            <a:xfrm>
              <a:off x="6798149" y="3441286"/>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8" name="Straight Arrow Connector 7">
              <a:extLst>
                <a:ext uri="{FF2B5EF4-FFF2-40B4-BE49-F238E27FC236}">
                  <a16:creationId xmlns:a16="http://schemas.microsoft.com/office/drawing/2014/main" id="{B1F22AC3-4DEB-334D-8CAD-EAA7E61DC9F9}"/>
                </a:ext>
              </a:extLst>
            </p:cNvPr>
            <p:cNvCxnSpPr>
              <a:cxnSpLocks/>
            </p:cNvCxnSpPr>
            <p:nvPr/>
          </p:nvCxnSpPr>
          <p:spPr>
            <a:xfrm>
              <a:off x="4950695" y="3607506"/>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BECDE5-74EC-CA4C-83E6-E604FC27F1B9}"/>
                </a:ext>
              </a:extLst>
            </p:cNvPr>
            <p:cNvCxnSpPr>
              <a:cxnSpLocks/>
              <a:stCxn id="19" idx="6"/>
              <a:endCxn id="20" idx="2"/>
            </p:cNvCxnSpPr>
            <p:nvPr/>
          </p:nvCxnSpPr>
          <p:spPr>
            <a:xfrm>
              <a:off x="6034274" y="2280125"/>
              <a:ext cx="62240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22887-CAFD-D844-87EA-D483DD998B69}"/>
                </a:ext>
              </a:extLst>
            </p:cNvPr>
            <p:cNvSpPr txBox="1"/>
            <p:nvPr/>
          </p:nvSpPr>
          <p:spPr>
            <a:xfrm>
              <a:off x="5048747" y="3227767"/>
              <a:ext cx="393327" cy="400109"/>
            </a:xfrm>
            <a:prstGeom prst="rect">
              <a:avLst/>
            </a:prstGeom>
            <a:noFill/>
          </p:spPr>
          <p:txBody>
            <a:bodyPr wrap="square" rtlCol="0">
              <a:spAutoFit/>
            </a:bodyPr>
            <a:lstStyle/>
            <a:p>
              <a:r>
                <a:rPr lang="en-US" sz="1350" dirty="0"/>
                <a:t>[</a:t>
              </a:r>
              <a:r>
                <a:rPr lang="en-US" sz="1350" baseline="-25000" dirty="0"/>
                <a:t>f</a:t>
              </a:r>
            </a:p>
          </p:txBody>
        </p:sp>
        <p:sp>
          <p:nvSpPr>
            <p:cNvPr id="11" name="TextBox 10">
              <a:extLst>
                <a:ext uri="{FF2B5EF4-FFF2-40B4-BE49-F238E27FC236}">
                  <a16:creationId xmlns:a16="http://schemas.microsoft.com/office/drawing/2014/main" id="{E03FC1D0-CBDA-8D4C-B156-B02A4B0BA078}"/>
                </a:ext>
              </a:extLst>
            </p:cNvPr>
            <p:cNvSpPr txBox="1"/>
            <p:nvPr/>
          </p:nvSpPr>
          <p:spPr>
            <a:xfrm>
              <a:off x="6180524" y="1861037"/>
              <a:ext cx="375703" cy="400109"/>
            </a:xfrm>
            <a:prstGeom prst="rect">
              <a:avLst/>
            </a:prstGeom>
            <a:noFill/>
          </p:spPr>
          <p:txBody>
            <a:bodyPr wrap="square" rtlCol="0">
              <a:spAutoFit/>
            </a:bodyPr>
            <a:lstStyle/>
            <a:p>
              <a:r>
                <a:rPr lang="en-US" sz="1350" dirty="0"/>
                <a:t>]</a:t>
              </a:r>
              <a:r>
                <a:rPr lang="en-US" sz="1350" baseline="-25000" dirty="0"/>
                <a:t>f</a:t>
              </a:r>
            </a:p>
          </p:txBody>
        </p:sp>
        <p:sp>
          <p:nvSpPr>
            <p:cNvPr id="19" name="Oval 18">
              <a:extLst>
                <a:ext uri="{FF2B5EF4-FFF2-40B4-BE49-F238E27FC236}">
                  <a16:creationId xmlns:a16="http://schemas.microsoft.com/office/drawing/2014/main" id="{1130AC06-E04A-9C40-B374-4AB07987B285}"/>
                </a:ext>
              </a:extLst>
            </p:cNvPr>
            <p:cNvSpPr/>
            <p:nvPr/>
          </p:nvSpPr>
          <p:spPr>
            <a:xfrm>
              <a:off x="5268300" y="2060044"/>
              <a:ext cx="765975" cy="440163"/>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this</a:t>
              </a:r>
            </a:p>
          </p:txBody>
        </p:sp>
        <p:sp>
          <p:nvSpPr>
            <p:cNvPr id="20" name="Oval 19">
              <a:extLst>
                <a:ext uri="{FF2B5EF4-FFF2-40B4-BE49-F238E27FC236}">
                  <a16:creationId xmlns:a16="http://schemas.microsoft.com/office/drawing/2014/main" id="{6BA16758-77EA-644F-8C74-D309B161E05C}"/>
                </a:ext>
              </a:extLst>
            </p:cNvPr>
            <p:cNvSpPr/>
            <p:nvPr/>
          </p:nvSpPr>
          <p:spPr>
            <a:xfrm>
              <a:off x="6656678" y="2060044"/>
              <a:ext cx="645822" cy="440162"/>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ret</a:t>
              </a:r>
            </a:p>
          </p:txBody>
        </p:sp>
        <p:cxnSp>
          <p:nvCxnSpPr>
            <p:cNvPr id="25" name="Straight Arrow Connector 24">
              <a:extLst>
                <a:ext uri="{FF2B5EF4-FFF2-40B4-BE49-F238E27FC236}">
                  <a16:creationId xmlns:a16="http://schemas.microsoft.com/office/drawing/2014/main" id="{81FF0EC7-EE87-7C47-92DE-CE5BCDB28DEB}"/>
                </a:ext>
              </a:extLst>
            </p:cNvPr>
            <p:cNvCxnSpPr>
              <a:cxnSpLocks/>
              <a:stCxn id="20" idx="4"/>
              <a:endCxn id="7" idx="0"/>
            </p:cNvCxnSpPr>
            <p:nvPr/>
          </p:nvCxnSpPr>
          <p:spPr>
            <a:xfrm>
              <a:off x="6979589" y="2500206"/>
              <a:ext cx="1440" cy="94108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A3CF40B-F860-D142-8237-C1BA2BCB2502}"/>
                </a:ext>
              </a:extLst>
            </p:cNvPr>
            <p:cNvCxnSpPr>
              <a:cxnSpLocks/>
              <a:stCxn id="6" idx="0"/>
              <a:endCxn id="19" idx="4"/>
            </p:cNvCxnSpPr>
            <p:nvPr/>
          </p:nvCxnSpPr>
          <p:spPr>
            <a:xfrm flipV="1">
              <a:off x="5651287" y="2500206"/>
              <a:ext cx="0" cy="912227"/>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3983D10-D9A2-6A49-B6F0-4BC2437A816D}"/>
                </a:ext>
              </a:extLst>
            </p:cNvPr>
            <p:cNvSpPr txBox="1"/>
            <p:nvPr/>
          </p:nvSpPr>
          <p:spPr>
            <a:xfrm>
              <a:off x="7171003" y="2727047"/>
              <a:ext cx="466416" cy="400109"/>
            </a:xfrm>
            <a:prstGeom prst="rect">
              <a:avLst/>
            </a:prstGeom>
            <a:noFill/>
          </p:spPr>
          <p:txBody>
            <a:bodyPr wrap="square" rtlCol="0">
              <a:spAutoFit/>
            </a:bodyPr>
            <a:lstStyle/>
            <a:p>
              <a:r>
                <a:rPr lang="en-US" sz="1350" dirty="0"/>
                <a:t>)</a:t>
              </a:r>
              <a:r>
                <a:rPr lang="en-US" sz="1350" baseline="-25000" dirty="0"/>
                <a:t>8</a:t>
              </a:r>
            </a:p>
          </p:txBody>
        </p:sp>
        <p:sp>
          <p:nvSpPr>
            <p:cNvPr id="35" name="TextBox 34">
              <a:extLst>
                <a:ext uri="{FF2B5EF4-FFF2-40B4-BE49-F238E27FC236}">
                  <a16:creationId xmlns:a16="http://schemas.microsoft.com/office/drawing/2014/main" id="{0C5DEE49-FCB3-FF4C-B6A1-71EF5AF037AB}"/>
                </a:ext>
              </a:extLst>
            </p:cNvPr>
            <p:cNvSpPr txBox="1"/>
            <p:nvPr/>
          </p:nvSpPr>
          <p:spPr>
            <a:xfrm>
              <a:off x="5268300" y="2727047"/>
              <a:ext cx="466416" cy="400109"/>
            </a:xfrm>
            <a:prstGeom prst="rect">
              <a:avLst/>
            </a:prstGeom>
            <a:noFill/>
          </p:spPr>
          <p:txBody>
            <a:bodyPr wrap="square" rtlCol="0">
              <a:spAutoFit/>
            </a:bodyPr>
            <a:lstStyle/>
            <a:p>
              <a:r>
                <a:rPr lang="en-US" sz="1350" dirty="0"/>
                <a:t>(</a:t>
              </a:r>
              <a:r>
                <a:rPr lang="en-US" sz="1350" baseline="-25000" dirty="0"/>
                <a:t>8</a:t>
              </a:r>
            </a:p>
          </p:txBody>
        </p:sp>
      </p:grpSp>
      <p:sp>
        <p:nvSpPr>
          <p:cNvPr id="37" name="Right Arrow 36">
            <a:extLst>
              <a:ext uri="{FF2B5EF4-FFF2-40B4-BE49-F238E27FC236}">
                <a16:creationId xmlns:a16="http://schemas.microsoft.com/office/drawing/2014/main" id="{31D0AAAB-76F4-7A4D-AA33-6B7109259A80}"/>
              </a:ext>
            </a:extLst>
          </p:cNvPr>
          <p:cNvSpPr/>
          <p:nvPr/>
        </p:nvSpPr>
        <p:spPr>
          <a:xfrm>
            <a:off x="2433754" y="3011832"/>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ight Arrow 37">
            <a:extLst>
              <a:ext uri="{FF2B5EF4-FFF2-40B4-BE49-F238E27FC236}">
                <a16:creationId xmlns:a16="http://schemas.microsoft.com/office/drawing/2014/main" id="{964F9CAC-F6B8-0E48-83BF-456B066701A7}"/>
              </a:ext>
            </a:extLst>
          </p:cNvPr>
          <p:cNvSpPr/>
          <p:nvPr/>
        </p:nvSpPr>
        <p:spPr>
          <a:xfrm rot="2775290">
            <a:off x="5666979" y="3296553"/>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ight Arrow 38">
            <a:extLst>
              <a:ext uri="{FF2B5EF4-FFF2-40B4-BE49-F238E27FC236}">
                <a16:creationId xmlns:a16="http://schemas.microsoft.com/office/drawing/2014/main" id="{9D632E90-1AFB-8047-95AB-5B9B974F0444}"/>
              </a:ext>
            </a:extLst>
          </p:cNvPr>
          <p:cNvSpPr/>
          <p:nvPr/>
        </p:nvSpPr>
        <p:spPr>
          <a:xfrm rot="18970479">
            <a:off x="5564117" y="4545615"/>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82B2923-906A-BC42-B11D-81D9DCE1867A}"/>
                  </a:ext>
                </a:extLst>
              </p:cNvPr>
              <p:cNvSpPr txBox="1"/>
              <p:nvPr/>
            </p:nvSpPr>
            <p:spPr>
              <a:xfrm>
                <a:off x="2868651" y="4257138"/>
                <a:ext cx="1119036" cy="715581"/>
              </a:xfrm>
              <a:prstGeom prst="rect">
                <a:avLst/>
              </a:prstGeom>
              <a:solidFill>
                <a:schemeClr val="bg1"/>
              </a:solidFill>
              <a:ln w="19050">
                <a:solidFill>
                  <a:schemeClr val="accent1"/>
                </a:solidFill>
              </a:ln>
            </p:spPr>
            <p:txBody>
              <a:bodyPr wrap="square" rtlCol="0">
                <a:spAutoFit/>
              </a:bodyPr>
              <a:lstStyle/>
              <a:p>
                <a:r>
                  <a:rPr lang="en-US" sz="1350" dirty="0" err="1"/>
                  <a:t>D</a:t>
                </a:r>
                <a:r>
                  <a:rPr lang="en-US" sz="1350" baseline="-25000" dirty="0" err="1"/>
                  <a:t>f</a:t>
                </a:r>
                <a:r>
                  <a:rPr lang="en-US" sz="1350" dirty="0"/>
                  <a:t> := [ </a:t>
                </a:r>
                <a:r>
                  <a:rPr lang="en-US" sz="1350" dirty="0" err="1"/>
                  <a:t>D</a:t>
                </a:r>
                <a:r>
                  <a:rPr lang="en-US" sz="1350" baseline="-25000" dirty="0" err="1"/>
                  <a:t>f</a:t>
                </a:r>
                <a:r>
                  <a:rPr lang="en-US" sz="1350" dirty="0"/>
                  <a:t> ]</a:t>
                </a:r>
                <a:endParaRPr lang="en-US" sz="1350" baseline="-25000" dirty="0"/>
              </a:p>
              <a:p>
                <a:r>
                  <a:rPr lang="en-US" sz="1350" dirty="0"/>
                  <a:t>D</a:t>
                </a:r>
                <a:r>
                  <a:rPr lang="en-US" sz="1350" baseline="-25000" dirty="0"/>
                  <a:t>f</a:t>
                </a:r>
                <a:r>
                  <a:rPr lang="en-US" sz="1350" dirty="0"/>
                  <a:t> := D</a:t>
                </a:r>
                <a:r>
                  <a:rPr lang="en-US" sz="1350" baseline="-25000" dirty="0"/>
                  <a:t>f</a:t>
                </a:r>
                <a:r>
                  <a:rPr lang="en-US" sz="1350" dirty="0"/>
                  <a:t> D</a:t>
                </a:r>
                <a:r>
                  <a:rPr lang="en-US" sz="1350" baseline="-25000" dirty="0"/>
                  <a:t>f</a:t>
                </a:r>
                <a:endParaRPr lang="en-US" sz="1350" dirty="0"/>
              </a:p>
              <a:p>
                <a:r>
                  <a:rPr lang="en-US" sz="1350" dirty="0" err="1"/>
                  <a:t>D</a:t>
                </a:r>
                <a:r>
                  <a:rPr lang="en-US" sz="1350" baseline="-25000" dirty="0" err="1"/>
                  <a:t>f</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0" name="TextBox 39">
                <a:extLst>
                  <a:ext uri="{FF2B5EF4-FFF2-40B4-BE49-F238E27FC236}">
                    <a16:creationId xmlns:a16="http://schemas.microsoft.com/office/drawing/2014/main" id="{D82B2923-906A-BC42-B11D-81D9DCE1867A}"/>
                  </a:ext>
                </a:extLst>
              </p:cNvPr>
              <p:cNvSpPr txBox="1">
                <a:spLocks noRot="1" noChangeAspect="1" noMove="1" noResize="1" noEditPoints="1" noAdjustHandles="1" noChangeArrowheads="1" noChangeShapeType="1" noTextEdit="1"/>
              </p:cNvSpPr>
              <p:nvPr/>
            </p:nvSpPr>
            <p:spPr>
              <a:xfrm>
                <a:off x="2868651" y="4257138"/>
                <a:ext cx="1119036" cy="715581"/>
              </a:xfrm>
              <a:prstGeom prst="rect">
                <a:avLst/>
              </a:prstGeom>
              <a:blipFill>
                <a:blip r:embed="rId2"/>
                <a:stretch>
                  <a:fillRect l="-1111"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954F779-A77B-E540-89E8-8276D202879D}"/>
                  </a:ext>
                </a:extLst>
              </p:cNvPr>
              <p:cNvSpPr txBox="1"/>
              <p:nvPr/>
            </p:nvSpPr>
            <p:spPr>
              <a:xfrm>
                <a:off x="4254106" y="4257138"/>
                <a:ext cx="1119036" cy="715581"/>
              </a:xfrm>
              <a:prstGeom prst="rect">
                <a:avLst/>
              </a:prstGeom>
              <a:solidFill>
                <a:schemeClr val="bg1"/>
              </a:solidFill>
              <a:ln w="19050">
                <a:solidFill>
                  <a:schemeClr val="accent1"/>
                </a:solidFill>
              </a:ln>
            </p:spPr>
            <p:txBody>
              <a:bodyPr wrap="square" rtlCol="0">
                <a:spAutoFit/>
              </a:bodyPr>
              <a:lstStyle/>
              <a:p>
                <a:r>
                  <a:rPr lang="en-US" sz="1350" dirty="0"/>
                  <a:t>D</a:t>
                </a:r>
                <a:r>
                  <a:rPr lang="en-US" sz="1350" baseline="-25000" dirty="0"/>
                  <a:t>c</a:t>
                </a:r>
                <a:r>
                  <a:rPr lang="en-US" sz="1350" dirty="0"/>
                  <a:t> := ( D</a:t>
                </a:r>
                <a:r>
                  <a:rPr lang="en-US" sz="1350" baseline="-25000" dirty="0"/>
                  <a:t>c</a:t>
                </a:r>
                <a:r>
                  <a:rPr lang="en-US" sz="1350" dirty="0"/>
                  <a:t> )</a:t>
                </a:r>
                <a:endParaRPr lang="en-US" sz="1350" baseline="-25000" dirty="0"/>
              </a:p>
              <a:p>
                <a:r>
                  <a:rPr lang="en-US" sz="1350" dirty="0"/>
                  <a:t>D</a:t>
                </a:r>
                <a:r>
                  <a:rPr lang="en-US" sz="1350" baseline="-25000" dirty="0"/>
                  <a:t>c</a:t>
                </a:r>
                <a:r>
                  <a:rPr lang="en-US" sz="1350" dirty="0"/>
                  <a:t> := D</a:t>
                </a:r>
                <a:r>
                  <a:rPr lang="en-US" sz="1350" baseline="-25000" dirty="0"/>
                  <a:t>c</a:t>
                </a:r>
                <a:r>
                  <a:rPr lang="en-US" sz="1350" dirty="0"/>
                  <a:t> D</a:t>
                </a:r>
                <a:r>
                  <a:rPr lang="en-US" sz="1350" baseline="-25000" dirty="0"/>
                  <a:t>c</a:t>
                </a:r>
                <a:endParaRPr lang="en-US" sz="1350" dirty="0"/>
              </a:p>
              <a:p>
                <a:r>
                  <a:rPr lang="en-US" sz="1350" dirty="0"/>
                  <a:t>D</a:t>
                </a:r>
                <a:r>
                  <a:rPr lang="en-US" sz="1350" baseline="-25000" dirty="0"/>
                  <a:t>c</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1" name="TextBox 40">
                <a:extLst>
                  <a:ext uri="{FF2B5EF4-FFF2-40B4-BE49-F238E27FC236}">
                    <a16:creationId xmlns:a16="http://schemas.microsoft.com/office/drawing/2014/main" id="{5954F779-A77B-E540-89E8-8276D202879D}"/>
                  </a:ext>
                </a:extLst>
              </p:cNvPr>
              <p:cNvSpPr txBox="1">
                <a:spLocks noRot="1" noChangeAspect="1" noMove="1" noResize="1" noEditPoints="1" noAdjustHandles="1" noChangeArrowheads="1" noChangeShapeType="1" noTextEdit="1"/>
              </p:cNvSpPr>
              <p:nvPr/>
            </p:nvSpPr>
            <p:spPr>
              <a:xfrm>
                <a:off x="4254106" y="4257138"/>
                <a:ext cx="1119036" cy="715581"/>
              </a:xfrm>
              <a:prstGeom prst="rect">
                <a:avLst/>
              </a:prstGeom>
              <a:blipFill>
                <a:blip r:embed="rId3"/>
                <a:stretch>
                  <a:fillRect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F7E2CCE-22AD-6249-A71C-823ABA9AC54C}"/>
                  </a:ext>
                </a:extLst>
              </p:cNvPr>
              <p:cNvSpPr txBox="1"/>
              <p:nvPr/>
            </p:nvSpPr>
            <p:spPr>
              <a:xfrm>
                <a:off x="3300478" y="5104748"/>
                <a:ext cx="1934214" cy="733342"/>
              </a:xfrm>
              <a:prstGeom prst="rect">
                <a:avLst/>
              </a:prstGeom>
              <a:solidFill>
                <a:schemeClr val="bg1"/>
              </a:solidFill>
              <a:ln w="19050">
                <a:solidFill>
                  <a:schemeClr val="accent1"/>
                </a:solidFill>
              </a:ln>
            </p:spPr>
            <p:txBody>
              <a:bodyPr wrap="square" rtlCol="0">
                <a:spAutoFit/>
              </a:bodyPr>
              <a:lstStyle/>
              <a:p>
                <a:r>
                  <a:rPr lang="en-US" sz="1350" dirty="0"/>
                  <a:t>Inter-</a:t>
                </a:r>
                <a:r>
                  <a:rPr lang="en-US" sz="1350" dirty="0" err="1"/>
                  <a:t>Dyck</a:t>
                </a:r>
                <a:r>
                  <a:rPr lang="en-US" sz="1350" dirty="0"/>
                  <a:t> language:</a:t>
                </a:r>
              </a:p>
              <a:p>
                <a:endParaRPr lang="en-US" sz="1350" dirty="0"/>
              </a:p>
              <a:p>
                <a:r>
                  <a:rPr lang="en-US" sz="1350" dirty="0"/>
                  <a:t>D := </a:t>
                </a:r>
                <a:r>
                  <a:rPr lang="en-US" sz="1350" dirty="0" err="1"/>
                  <a:t>D</a:t>
                </a:r>
                <a:r>
                  <a:rPr lang="en-US" sz="1350" baseline="-25000" dirty="0" err="1"/>
                  <a:t>f</a:t>
                </a:r>
                <a:r>
                  <a:rPr lang="en-US" sz="1350" baseline="-25000" dirty="0"/>
                  <a:t> </a:t>
                </a:r>
                <a14:m>
                  <m:oMath xmlns:m="http://schemas.openxmlformats.org/officeDocument/2006/math">
                    <m:r>
                      <a:rPr lang="en-US" sz="1400" i="1">
                        <a:latin typeface="Cambria Math" panose="02040503050406030204" pitchFamily="18" charset="0"/>
                      </a:rPr>
                      <m:t>⊙</m:t>
                    </m:r>
                  </m:oMath>
                </a14:m>
                <a:r>
                  <a:rPr lang="en-US" sz="1400" dirty="0">
                    <a:latin typeface="Abadi" panose="020B0604020202020204" pitchFamily="34" charset="0"/>
                  </a:rPr>
                  <a:t> </a:t>
                </a:r>
                <a:r>
                  <a:rPr lang="en-US" sz="1350" dirty="0"/>
                  <a:t>D</a:t>
                </a:r>
                <a:r>
                  <a:rPr lang="en-US" sz="1350" baseline="-25000" dirty="0"/>
                  <a:t>c</a:t>
                </a:r>
              </a:p>
            </p:txBody>
          </p:sp>
        </mc:Choice>
        <mc:Fallback xmlns="">
          <p:sp>
            <p:nvSpPr>
              <p:cNvPr id="43" name="TextBox 42">
                <a:extLst>
                  <a:ext uri="{FF2B5EF4-FFF2-40B4-BE49-F238E27FC236}">
                    <a16:creationId xmlns:a16="http://schemas.microsoft.com/office/drawing/2014/main" id="{0F7E2CCE-22AD-6249-A71C-823ABA9AC54C}"/>
                  </a:ext>
                </a:extLst>
              </p:cNvPr>
              <p:cNvSpPr txBox="1">
                <a:spLocks noRot="1" noChangeAspect="1" noMove="1" noResize="1" noEditPoints="1" noAdjustHandles="1" noChangeArrowheads="1" noChangeShapeType="1" noTextEdit="1"/>
              </p:cNvSpPr>
              <p:nvPr/>
            </p:nvSpPr>
            <p:spPr>
              <a:xfrm>
                <a:off x="3300478" y="5104748"/>
                <a:ext cx="1934214" cy="733342"/>
              </a:xfrm>
              <a:prstGeom prst="rect">
                <a:avLst/>
              </a:prstGeom>
              <a:blipFill>
                <a:blip r:embed="rId4"/>
                <a:stretch>
                  <a:fillRect b="-1639"/>
                </a:stretch>
              </a:blipFill>
              <a:ln w="19050">
                <a:solidFill>
                  <a:schemeClr val="accent1"/>
                </a:solidFill>
              </a:ln>
            </p:spPr>
            <p:txBody>
              <a:bodyPr/>
              <a:lstStyle/>
              <a:p>
                <a:r>
                  <a:rPr lang="en-US">
                    <a:noFill/>
                  </a:rPr>
                  <a:t> </a:t>
                </a:r>
              </a:p>
            </p:txBody>
          </p:sp>
        </mc:Fallback>
      </mc:AlternateContent>
      <p:sp>
        <p:nvSpPr>
          <p:cNvPr id="26" name="Can 25">
            <a:extLst>
              <a:ext uri="{FF2B5EF4-FFF2-40B4-BE49-F238E27FC236}">
                <a16:creationId xmlns:a16="http://schemas.microsoft.com/office/drawing/2014/main" id="{8F9AA74B-A4C6-2946-A232-81349B9F02F3}"/>
              </a:ext>
            </a:extLst>
          </p:cNvPr>
          <p:cNvSpPr/>
          <p:nvPr/>
        </p:nvSpPr>
        <p:spPr>
          <a:xfrm>
            <a:off x="6646492" y="3041035"/>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Reachability</a:t>
            </a:r>
            <a:br>
              <a:rPr lang="en-US" sz="1600" b="1" dirty="0">
                <a:latin typeface="+mj-lt"/>
              </a:rPr>
            </a:br>
            <a:r>
              <a:rPr lang="en-US" sz="1600" b="1" dirty="0">
                <a:latin typeface="+mj-lt"/>
              </a:rPr>
              <a:t>Framework</a:t>
            </a:r>
          </a:p>
        </p:txBody>
      </p:sp>
    </p:spTree>
    <p:extLst>
      <p:ext uri="{BB962C8B-B14F-4D97-AF65-F5344CB8AC3E}">
        <p14:creationId xmlns:p14="http://schemas.microsoft.com/office/powerpoint/2010/main" val="8496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8" grpId="0" animBg="1"/>
      <p:bldP spid="39" grpId="0" animBg="1"/>
      <p:bldP spid="40" grpId="0" animBg="1"/>
      <p:bldP spid="41" grpId="0" animBg="1"/>
      <p:bldP spid="43"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D9B6-892B-A243-9825-36C62F37D07F}"/>
              </a:ext>
            </a:extLst>
          </p:cNvPr>
          <p:cNvSpPr>
            <a:spLocks noGrp="1"/>
          </p:cNvSpPr>
          <p:nvPr>
            <p:ph type="title"/>
          </p:nvPr>
        </p:nvSpPr>
        <p:spPr>
          <a:xfrm>
            <a:off x="238125" y="2501504"/>
            <a:ext cx="8229600" cy="857250"/>
          </a:xfrm>
        </p:spPr>
        <p:txBody>
          <a:bodyPr>
            <a:normAutofit fontScale="90000"/>
          </a:bodyPr>
          <a:lstStyle/>
          <a:p>
            <a:r>
              <a:rPr lang="en-US" dirty="0">
                <a:solidFill>
                  <a:schemeClr val="tx1"/>
                </a:solidFill>
              </a:rPr>
              <a:t>Given a graph with </a:t>
            </a:r>
            <a:r>
              <a:rPr lang="en-US" dirty="0">
                <a:solidFill>
                  <a:srgbClr val="FF0000"/>
                </a:solidFill>
              </a:rPr>
              <a:t>n</a:t>
            </a:r>
            <a:r>
              <a:rPr lang="en-US" dirty="0"/>
              <a:t> </a:t>
            </a:r>
            <a:r>
              <a:rPr lang="en-US" dirty="0">
                <a:solidFill>
                  <a:schemeClr val="tx1"/>
                </a:solidFill>
              </a:rPr>
              <a:t>nodes and </a:t>
            </a:r>
            <a:r>
              <a:rPr lang="en-US" dirty="0">
                <a:solidFill>
                  <a:srgbClr val="FF0000"/>
                </a:solidFill>
              </a:rPr>
              <a:t>m</a:t>
            </a:r>
            <a:r>
              <a:rPr lang="en-US" dirty="0"/>
              <a:t> </a:t>
            </a:r>
            <a:r>
              <a:rPr lang="en-US" dirty="0">
                <a:solidFill>
                  <a:schemeClr val="tx1"/>
                </a:solidFill>
              </a:rPr>
              <a:t>edges, solve the</a:t>
            </a:r>
            <a:r>
              <a:rPr lang="en-US" dirty="0"/>
              <a:t> </a:t>
            </a:r>
            <a:r>
              <a:rPr lang="en-US" dirty="0">
                <a:solidFill>
                  <a:srgbClr val="FF0000"/>
                </a:solidFill>
              </a:rPr>
              <a:t>InterDyck-reachability</a:t>
            </a:r>
            <a:r>
              <a:rPr lang="en-US" dirty="0"/>
              <a:t> </a:t>
            </a:r>
            <a:r>
              <a:rPr lang="en-US" dirty="0">
                <a:solidFill>
                  <a:schemeClr val="tx1"/>
                </a:solidFill>
              </a:rPr>
              <a:t>problem?</a:t>
            </a:r>
          </a:p>
        </p:txBody>
      </p:sp>
      <p:sp>
        <p:nvSpPr>
          <p:cNvPr id="4" name="Slide Number Placeholder 3">
            <a:extLst>
              <a:ext uri="{FF2B5EF4-FFF2-40B4-BE49-F238E27FC236}">
                <a16:creationId xmlns:a16="http://schemas.microsoft.com/office/drawing/2014/main" id="{A8BC983A-D4BF-3242-A57E-A789BA73859A}"/>
              </a:ext>
            </a:extLst>
          </p:cNvPr>
          <p:cNvSpPr>
            <a:spLocks noGrp="1"/>
          </p:cNvSpPr>
          <p:nvPr>
            <p:ph type="sldNum" sz="quarter" idx="12"/>
          </p:nvPr>
        </p:nvSpPr>
        <p:spPr/>
        <p:txBody>
          <a:bodyPr/>
          <a:lstStyle/>
          <a:p>
            <a:fld id="{59758685-D67A-AD45-9729-F546317A0807}" type="slidenum">
              <a:rPr lang="en-US" smtClean="0"/>
              <a:t>27</a:t>
            </a:fld>
            <a:endParaRPr lang="en-US"/>
          </a:p>
        </p:txBody>
      </p:sp>
      <p:sp>
        <p:nvSpPr>
          <p:cNvPr id="17" name="Oval 16">
            <a:extLst>
              <a:ext uri="{FF2B5EF4-FFF2-40B4-BE49-F238E27FC236}">
                <a16:creationId xmlns:a16="http://schemas.microsoft.com/office/drawing/2014/main" id="{EC0399FC-CD10-8E40-9C4C-93FE174EFB2A}"/>
              </a:ext>
            </a:extLst>
          </p:cNvPr>
          <p:cNvSpPr/>
          <p:nvPr/>
        </p:nvSpPr>
        <p:spPr>
          <a:xfrm>
            <a:off x="1306955" y="4874610"/>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18" name="Oval 17">
            <a:extLst>
              <a:ext uri="{FF2B5EF4-FFF2-40B4-BE49-F238E27FC236}">
                <a16:creationId xmlns:a16="http://schemas.microsoft.com/office/drawing/2014/main" id="{CBFA647E-43A6-F444-8074-9825335FBDB5}"/>
              </a:ext>
            </a:extLst>
          </p:cNvPr>
          <p:cNvSpPr/>
          <p:nvPr/>
        </p:nvSpPr>
        <p:spPr>
          <a:xfrm>
            <a:off x="1969559" y="4874610"/>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19" name="Oval 18">
            <a:extLst>
              <a:ext uri="{FF2B5EF4-FFF2-40B4-BE49-F238E27FC236}">
                <a16:creationId xmlns:a16="http://schemas.microsoft.com/office/drawing/2014/main" id="{C8FD32F2-93EB-334C-A30E-873567A95F6F}"/>
              </a:ext>
            </a:extLst>
          </p:cNvPr>
          <p:cNvSpPr/>
          <p:nvPr/>
        </p:nvSpPr>
        <p:spPr>
          <a:xfrm>
            <a:off x="2966866" y="4896250"/>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21" name="Straight Arrow Connector 20">
            <a:extLst>
              <a:ext uri="{FF2B5EF4-FFF2-40B4-BE49-F238E27FC236}">
                <a16:creationId xmlns:a16="http://schemas.microsoft.com/office/drawing/2014/main" id="{6AB0E840-D7A6-B04A-A1F7-F0E264ED5964}"/>
              </a:ext>
            </a:extLst>
          </p:cNvPr>
          <p:cNvCxnSpPr>
            <a:cxnSpLocks/>
          </p:cNvCxnSpPr>
          <p:nvPr/>
        </p:nvCxnSpPr>
        <p:spPr>
          <a:xfrm>
            <a:off x="1581275" y="5020915"/>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DF6F98A-2C59-7C4D-BB86-4CB20B3D66B2}"/>
              </a:ext>
            </a:extLst>
          </p:cNvPr>
          <p:cNvCxnSpPr>
            <a:cxnSpLocks/>
          </p:cNvCxnSpPr>
          <p:nvPr/>
        </p:nvCxnSpPr>
        <p:spPr>
          <a:xfrm>
            <a:off x="2393960" y="4025379"/>
            <a:ext cx="466803"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391AF43-A03A-E94E-BBE9-E3B41D3FD594}"/>
              </a:ext>
            </a:extLst>
          </p:cNvPr>
          <p:cNvSpPr txBox="1"/>
          <p:nvPr/>
        </p:nvSpPr>
        <p:spPr>
          <a:xfrm>
            <a:off x="1654815" y="4736110"/>
            <a:ext cx="294995" cy="300082"/>
          </a:xfrm>
          <a:prstGeom prst="rect">
            <a:avLst/>
          </a:prstGeom>
          <a:noFill/>
        </p:spPr>
        <p:txBody>
          <a:bodyPr wrap="square" rtlCol="0">
            <a:spAutoFit/>
          </a:bodyPr>
          <a:lstStyle/>
          <a:p>
            <a:r>
              <a:rPr lang="en-US" sz="1350" dirty="0"/>
              <a:t>[</a:t>
            </a:r>
            <a:r>
              <a:rPr lang="en-US" sz="1350" baseline="-25000" dirty="0"/>
              <a:t>f</a:t>
            </a:r>
          </a:p>
        </p:txBody>
      </p:sp>
      <p:sp>
        <p:nvSpPr>
          <p:cNvPr id="24" name="TextBox 23">
            <a:extLst>
              <a:ext uri="{FF2B5EF4-FFF2-40B4-BE49-F238E27FC236}">
                <a16:creationId xmlns:a16="http://schemas.microsoft.com/office/drawing/2014/main" id="{4B0F8EE1-FC3B-C744-A6AB-EE70C2D2E489}"/>
              </a:ext>
            </a:extLst>
          </p:cNvPr>
          <p:cNvSpPr txBox="1"/>
          <p:nvPr/>
        </p:nvSpPr>
        <p:spPr>
          <a:xfrm>
            <a:off x="2503648" y="3711063"/>
            <a:ext cx="318907" cy="300082"/>
          </a:xfrm>
          <a:prstGeom prst="rect">
            <a:avLst/>
          </a:prstGeom>
          <a:noFill/>
        </p:spPr>
        <p:txBody>
          <a:bodyPr wrap="square" rtlCol="0">
            <a:spAutoFit/>
          </a:bodyPr>
          <a:lstStyle/>
          <a:p>
            <a:r>
              <a:rPr lang="en-US" sz="1350" dirty="0"/>
              <a:t>]</a:t>
            </a:r>
            <a:r>
              <a:rPr lang="en-US" sz="1350" baseline="-25000" dirty="0"/>
              <a:t>f</a:t>
            </a:r>
          </a:p>
        </p:txBody>
      </p:sp>
      <p:sp>
        <p:nvSpPr>
          <p:cNvPr id="25" name="Oval 24">
            <a:extLst>
              <a:ext uri="{FF2B5EF4-FFF2-40B4-BE49-F238E27FC236}">
                <a16:creationId xmlns:a16="http://schemas.microsoft.com/office/drawing/2014/main" id="{FEDAD8AB-A5B4-A047-AC1D-35A25D8D2819}"/>
              </a:ext>
            </a:extLst>
          </p:cNvPr>
          <p:cNvSpPr/>
          <p:nvPr/>
        </p:nvSpPr>
        <p:spPr>
          <a:xfrm>
            <a:off x="1819479" y="3860318"/>
            <a:ext cx="574481" cy="330122"/>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this</a:t>
            </a:r>
          </a:p>
        </p:txBody>
      </p:sp>
      <p:sp>
        <p:nvSpPr>
          <p:cNvPr id="26" name="Oval 25">
            <a:extLst>
              <a:ext uri="{FF2B5EF4-FFF2-40B4-BE49-F238E27FC236}">
                <a16:creationId xmlns:a16="http://schemas.microsoft.com/office/drawing/2014/main" id="{89F56C14-A77E-5A45-A2C7-6AD61D0A7E92}"/>
              </a:ext>
            </a:extLst>
          </p:cNvPr>
          <p:cNvSpPr/>
          <p:nvPr/>
        </p:nvSpPr>
        <p:spPr>
          <a:xfrm>
            <a:off x="2860762" y="3860318"/>
            <a:ext cx="484367" cy="330122"/>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ret</a:t>
            </a:r>
          </a:p>
        </p:txBody>
      </p:sp>
      <p:cxnSp>
        <p:nvCxnSpPr>
          <p:cNvPr id="27" name="Straight Arrow Connector 26">
            <a:extLst>
              <a:ext uri="{FF2B5EF4-FFF2-40B4-BE49-F238E27FC236}">
                <a16:creationId xmlns:a16="http://schemas.microsoft.com/office/drawing/2014/main" id="{5282018F-0828-FD4C-B227-C38A1DA61ECA}"/>
              </a:ext>
            </a:extLst>
          </p:cNvPr>
          <p:cNvCxnSpPr>
            <a:cxnSpLocks/>
            <a:endCxn id="19" idx="0"/>
          </p:cNvCxnSpPr>
          <p:nvPr/>
        </p:nvCxnSpPr>
        <p:spPr>
          <a:xfrm>
            <a:off x="3102947" y="4190440"/>
            <a:ext cx="1079" cy="70581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7B17D5F-4F39-F843-88C3-B91B0FCA9796}"/>
              </a:ext>
            </a:extLst>
          </p:cNvPr>
          <p:cNvCxnSpPr>
            <a:cxnSpLocks/>
            <a:stCxn id="22" idx="0"/>
          </p:cNvCxnSpPr>
          <p:nvPr/>
        </p:nvCxnSpPr>
        <p:spPr>
          <a:xfrm flipV="1">
            <a:off x="2106719" y="4190440"/>
            <a:ext cx="0" cy="68417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F5303E9-4FC1-274A-A1A0-AD97DB42D7D0}"/>
              </a:ext>
            </a:extLst>
          </p:cNvPr>
          <p:cNvSpPr txBox="1"/>
          <p:nvPr/>
        </p:nvSpPr>
        <p:spPr>
          <a:xfrm>
            <a:off x="3246506" y="4360571"/>
            <a:ext cx="349812" cy="300082"/>
          </a:xfrm>
          <a:prstGeom prst="rect">
            <a:avLst/>
          </a:prstGeom>
          <a:noFill/>
        </p:spPr>
        <p:txBody>
          <a:bodyPr wrap="square" rtlCol="0">
            <a:spAutoFit/>
          </a:bodyPr>
          <a:lstStyle/>
          <a:p>
            <a:r>
              <a:rPr lang="en-US" sz="1350" dirty="0"/>
              <a:t>)</a:t>
            </a:r>
            <a:r>
              <a:rPr lang="en-US" sz="1350" baseline="-25000" dirty="0"/>
              <a:t>8</a:t>
            </a:r>
          </a:p>
        </p:txBody>
      </p:sp>
      <p:sp>
        <p:nvSpPr>
          <p:cNvPr id="30" name="TextBox 29">
            <a:extLst>
              <a:ext uri="{FF2B5EF4-FFF2-40B4-BE49-F238E27FC236}">
                <a16:creationId xmlns:a16="http://schemas.microsoft.com/office/drawing/2014/main" id="{DC15C258-614B-DE48-8AC8-DFC6A36AB65F}"/>
              </a:ext>
            </a:extLst>
          </p:cNvPr>
          <p:cNvSpPr txBox="1"/>
          <p:nvPr/>
        </p:nvSpPr>
        <p:spPr>
          <a:xfrm>
            <a:off x="1819479" y="4360571"/>
            <a:ext cx="349812" cy="300082"/>
          </a:xfrm>
          <a:prstGeom prst="rect">
            <a:avLst/>
          </a:prstGeom>
          <a:noFill/>
        </p:spPr>
        <p:txBody>
          <a:bodyPr wrap="square" rtlCol="0">
            <a:spAutoFit/>
          </a:bodyPr>
          <a:lstStyle/>
          <a:p>
            <a:r>
              <a:rPr lang="en-US" sz="1350" dirty="0"/>
              <a:t>(</a:t>
            </a:r>
            <a:r>
              <a:rPr lang="en-US" sz="1350" baseline="-25000" dirty="0"/>
              <a:t>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626476-E45E-974F-B758-83A7833A7293}"/>
                  </a:ext>
                </a:extLst>
              </p:cNvPr>
              <p:cNvSpPr txBox="1"/>
              <p:nvPr/>
            </p:nvSpPr>
            <p:spPr>
              <a:xfrm>
                <a:off x="4935990" y="3860319"/>
                <a:ext cx="1119036" cy="715581"/>
              </a:xfrm>
              <a:prstGeom prst="rect">
                <a:avLst/>
              </a:prstGeom>
              <a:solidFill>
                <a:schemeClr val="bg1"/>
              </a:solidFill>
              <a:ln w="19050">
                <a:solidFill>
                  <a:schemeClr val="accent1"/>
                </a:solidFill>
              </a:ln>
            </p:spPr>
            <p:txBody>
              <a:bodyPr wrap="square" rtlCol="0">
                <a:spAutoFit/>
              </a:bodyPr>
              <a:lstStyle/>
              <a:p>
                <a:r>
                  <a:rPr lang="en-US" sz="1350" dirty="0" err="1"/>
                  <a:t>D</a:t>
                </a:r>
                <a:r>
                  <a:rPr lang="en-US" sz="1350" baseline="-25000" dirty="0" err="1"/>
                  <a:t>f</a:t>
                </a:r>
                <a:r>
                  <a:rPr lang="en-US" sz="1350" dirty="0"/>
                  <a:t> := [ </a:t>
                </a:r>
                <a:r>
                  <a:rPr lang="en-US" sz="1350" dirty="0" err="1"/>
                  <a:t>D</a:t>
                </a:r>
                <a:r>
                  <a:rPr lang="en-US" sz="1350" baseline="-25000" dirty="0" err="1"/>
                  <a:t>f</a:t>
                </a:r>
                <a:r>
                  <a:rPr lang="en-US" sz="1350" dirty="0"/>
                  <a:t> ]</a:t>
                </a:r>
                <a:endParaRPr lang="en-US" sz="1350" baseline="-25000" dirty="0"/>
              </a:p>
              <a:p>
                <a:r>
                  <a:rPr lang="en-US" sz="1350" dirty="0" err="1"/>
                  <a:t>D</a:t>
                </a:r>
                <a:r>
                  <a:rPr lang="en-US" sz="1350" baseline="-25000" dirty="0" err="1"/>
                  <a:t>f</a:t>
                </a:r>
                <a:r>
                  <a:rPr lang="en-US" sz="1350" dirty="0"/>
                  <a:t> := </a:t>
                </a:r>
                <a:r>
                  <a:rPr lang="en-US" sz="1350" dirty="0" err="1"/>
                  <a:t>D</a:t>
                </a:r>
                <a:r>
                  <a:rPr lang="en-US" sz="1350" baseline="-25000" dirty="0" err="1"/>
                  <a:t>f</a:t>
                </a:r>
                <a:r>
                  <a:rPr lang="en-US" sz="1350" dirty="0"/>
                  <a:t> D</a:t>
                </a:r>
                <a:r>
                  <a:rPr lang="en-US" sz="1350" baseline="-25000" dirty="0"/>
                  <a:t>1</a:t>
                </a:r>
                <a:endParaRPr lang="en-US" sz="1350" dirty="0"/>
              </a:p>
              <a:p>
                <a:r>
                  <a:rPr lang="en-US" sz="1350" dirty="0" err="1"/>
                  <a:t>D</a:t>
                </a:r>
                <a:r>
                  <a:rPr lang="en-US" sz="1350" baseline="-25000" dirty="0" err="1"/>
                  <a:t>f</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20" name="TextBox 19">
                <a:extLst>
                  <a:ext uri="{FF2B5EF4-FFF2-40B4-BE49-F238E27FC236}">
                    <a16:creationId xmlns:a16="http://schemas.microsoft.com/office/drawing/2014/main" id="{3A626476-E45E-974F-B758-83A7833A7293}"/>
                  </a:ext>
                </a:extLst>
              </p:cNvPr>
              <p:cNvSpPr txBox="1">
                <a:spLocks noRot="1" noChangeAspect="1" noMove="1" noResize="1" noEditPoints="1" noAdjustHandles="1" noChangeArrowheads="1" noChangeShapeType="1" noTextEdit="1"/>
              </p:cNvSpPr>
              <p:nvPr/>
            </p:nvSpPr>
            <p:spPr>
              <a:xfrm>
                <a:off x="4935990" y="3860319"/>
                <a:ext cx="1119036" cy="715581"/>
              </a:xfrm>
              <a:prstGeom prst="rect">
                <a:avLst/>
              </a:prstGeom>
              <a:blipFill>
                <a:blip r:embed="rId3"/>
                <a:stretch>
                  <a:fillRect l="-1111"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120B0A8-059B-694E-9993-1AA454BB6268}"/>
                  </a:ext>
                </a:extLst>
              </p:cNvPr>
              <p:cNvSpPr txBox="1"/>
              <p:nvPr/>
            </p:nvSpPr>
            <p:spPr>
              <a:xfrm>
                <a:off x="6321445" y="3860319"/>
                <a:ext cx="1119036" cy="715581"/>
              </a:xfrm>
              <a:prstGeom prst="rect">
                <a:avLst/>
              </a:prstGeom>
              <a:solidFill>
                <a:schemeClr val="bg1"/>
              </a:solidFill>
              <a:ln w="19050">
                <a:solidFill>
                  <a:schemeClr val="accent1"/>
                </a:solidFill>
              </a:ln>
            </p:spPr>
            <p:txBody>
              <a:bodyPr wrap="square" rtlCol="0">
                <a:spAutoFit/>
              </a:bodyPr>
              <a:lstStyle/>
              <a:p>
                <a:r>
                  <a:rPr lang="en-US" sz="1350" dirty="0"/>
                  <a:t>D</a:t>
                </a:r>
                <a:r>
                  <a:rPr lang="en-US" sz="1350" baseline="-25000" dirty="0"/>
                  <a:t>c</a:t>
                </a:r>
                <a:r>
                  <a:rPr lang="en-US" sz="1350" dirty="0"/>
                  <a:t> := ( D</a:t>
                </a:r>
                <a:r>
                  <a:rPr lang="en-US" sz="1350" baseline="-25000" dirty="0"/>
                  <a:t>c</a:t>
                </a:r>
                <a:r>
                  <a:rPr lang="en-US" sz="1350" dirty="0"/>
                  <a:t> )</a:t>
                </a:r>
                <a:endParaRPr lang="en-US" sz="1350" baseline="-25000" dirty="0"/>
              </a:p>
              <a:p>
                <a:r>
                  <a:rPr lang="en-US" sz="1350" dirty="0"/>
                  <a:t>D</a:t>
                </a:r>
                <a:r>
                  <a:rPr lang="en-US" sz="1350" baseline="-25000" dirty="0"/>
                  <a:t>c</a:t>
                </a:r>
                <a:r>
                  <a:rPr lang="en-US" sz="1350" dirty="0"/>
                  <a:t> := D</a:t>
                </a:r>
                <a:r>
                  <a:rPr lang="en-US" sz="1350" baseline="-25000" dirty="0"/>
                  <a:t>c</a:t>
                </a:r>
                <a:r>
                  <a:rPr lang="en-US" sz="1350" dirty="0"/>
                  <a:t> D</a:t>
                </a:r>
                <a:r>
                  <a:rPr lang="en-US" sz="1350" baseline="-25000" dirty="0"/>
                  <a:t>c</a:t>
                </a:r>
                <a:endParaRPr lang="en-US" sz="1350" dirty="0"/>
              </a:p>
              <a:p>
                <a:r>
                  <a:rPr lang="en-US" sz="1350" dirty="0"/>
                  <a:t>D</a:t>
                </a:r>
                <a:r>
                  <a:rPr lang="en-US" sz="1350" baseline="-25000" dirty="0"/>
                  <a:t>c</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34" name="TextBox 33">
                <a:extLst>
                  <a:ext uri="{FF2B5EF4-FFF2-40B4-BE49-F238E27FC236}">
                    <a16:creationId xmlns:a16="http://schemas.microsoft.com/office/drawing/2014/main" id="{9120B0A8-059B-694E-9993-1AA454BB6268}"/>
                  </a:ext>
                </a:extLst>
              </p:cNvPr>
              <p:cNvSpPr txBox="1">
                <a:spLocks noRot="1" noChangeAspect="1" noMove="1" noResize="1" noEditPoints="1" noAdjustHandles="1" noChangeArrowheads="1" noChangeShapeType="1" noTextEdit="1"/>
              </p:cNvSpPr>
              <p:nvPr/>
            </p:nvSpPr>
            <p:spPr>
              <a:xfrm>
                <a:off x="6321445" y="3860319"/>
                <a:ext cx="1119036" cy="715581"/>
              </a:xfrm>
              <a:prstGeom prst="rect">
                <a:avLst/>
              </a:prstGeom>
              <a:blipFill>
                <a:blip r:embed="rId4"/>
                <a:stretch>
                  <a:fillRect l="-1099"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E89A6AC-E69E-A744-A0A9-B7833B774B5E}"/>
                  </a:ext>
                </a:extLst>
              </p:cNvPr>
              <p:cNvSpPr txBox="1"/>
              <p:nvPr/>
            </p:nvSpPr>
            <p:spPr>
              <a:xfrm>
                <a:off x="5367817" y="4707928"/>
                <a:ext cx="1934214" cy="733342"/>
              </a:xfrm>
              <a:prstGeom prst="rect">
                <a:avLst/>
              </a:prstGeom>
              <a:solidFill>
                <a:schemeClr val="bg1"/>
              </a:solidFill>
              <a:ln w="19050">
                <a:solidFill>
                  <a:schemeClr val="accent1"/>
                </a:solidFill>
              </a:ln>
            </p:spPr>
            <p:txBody>
              <a:bodyPr wrap="square" rtlCol="0">
                <a:spAutoFit/>
              </a:bodyPr>
              <a:lstStyle/>
              <a:p>
                <a:r>
                  <a:rPr lang="en-US" sz="1350" dirty="0"/>
                  <a:t>Inter-</a:t>
                </a:r>
                <a:r>
                  <a:rPr lang="en-US" sz="1350" dirty="0" err="1"/>
                  <a:t>Dyck</a:t>
                </a:r>
                <a:r>
                  <a:rPr lang="en-US" sz="1350" dirty="0"/>
                  <a:t> language:</a:t>
                </a:r>
              </a:p>
              <a:p>
                <a:endParaRPr lang="en-US" sz="1350" dirty="0"/>
              </a:p>
              <a:p>
                <a:r>
                  <a:rPr lang="en-US" sz="1350" dirty="0"/>
                  <a:t>D := </a:t>
                </a:r>
                <a:r>
                  <a:rPr lang="en-US" sz="1350" dirty="0" err="1"/>
                  <a:t>D</a:t>
                </a:r>
                <a:r>
                  <a:rPr lang="en-US" sz="1350" baseline="-25000" dirty="0" err="1"/>
                  <a:t>f</a:t>
                </a:r>
                <a:r>
                  <a:rPr lang="en-US" sz="1350" baseline="-25000" dirty="0"/>
                  <a:t> </a:t>
                </a:r>
                <a14:m>
                  <m:oMath xmlns:m="http://schemas.openxmlformats.org/officeDocument/2006/math">
                    <m:r>
                      <a:rPr lang="en-US" sz="1400" i="1">
                        <a:latin typeface="Cambria Math" panose="02040503050406030204" pitchFamily="18" charset="0"/>
                      </a:rPr>
                      <m:t>⊙</m:t>
                    </m:r>
                  </m:oMath>
                </a14:m>
                <a:r>
                  <a:rPr lang="en-US" sz="1400" dirty="0">
                    <a:latin typeface="Abadi" panose="020B0604020202020204" pitchFamily="34" charset="0"/>
                  </a:rPr>
                  <a:t> </a:t>
                </a:r>
                <a:r>
                  <a:rPr lang="en-US" sz="1350" dirty="0"/>
                  <a:t>D</a:t>
                </a:r>
                <a:r>
                  <a:rPr lang="en-US" sz="1350" baseline="-25000" dirty="0"/>
                  <a:t>c</a:t>
                </a:r>
              </a:p>
            </p:txBody>
          </p:sp>
        </mc:Choice>
        <mc:Fallback xmlns="">
          <p:sp>
            <p:nvSpPr>
              <p:cNvPr id="35" name="TextBox 34">
                <a:extLst>
                  <a:ext uri="{FF2B5EF4-FFF2-40B4-BE49-F238E27FC236}">
                    <a16:creationId xmlns:a16="http://schemas.microsoft.com/office/drawing/2014/main" id="{6E89A6AC-E69E-A744-A0A9-B7833B774B5E}"/>
                  </a:ext>
                </a:extLst>
              </p:cNvPr>
              <p:cNvSpPr txBox="1">
                <a:spLocks noRot="1" noChangeAspect="1" noMove="1" noResize="1" noEditPoints="1" noAdjustHandles="1" noChangeArrowheads="1" noChangeShapeType="1" noTextEdit="1"/>
              </p:cNvSpPr>
              <p:nvPr/>
            </p:nvSpPr>
            <p:spPr>
              <a:xfrm>
                <a:off x="5367817" y="4707928"/>
                <a:ext cx="1934214" cy="733342"/>
              </a:xfrm>
              <a:prstGeom prst="rect">
                <a:avLst/>
              </a:prstGeom>
              <a:blipFill>
                <a:blip r:embed="rId5"/>
                <a:stretch>
                  <a:fillRect b="-3333"/>
                </a:stretch>
              </a:blipFill>
              <a:ln w="1905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1243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E58E1CE-FC1F-1941-AE90-20AB936C3F52}"/>
              </a:ext>
            </a:extLst>
          </p:cNvPr>
          <p:cNvSpPr txBox="1"/>
          <p:nvPr/>
        </p:nvSpPr>
        <p:spPr>
          <a:xfrm>
            <a:off x="2790222" y="5052660"/>
            <a:ext cx="2824964" cy="430581"/>
          </a:xfrm>
          <a:prstGeom prst="rect">
            <a:avLst/>
          </a:prstGeom>
          <a:noFill/>
          <a:ln w="25400">
            <a:solidFill>
              <a:srgbClr val="FF0000"/>
            </a:solidFill>
          </a:ln>
        </p:spPr>
        <p:txBody>
          <a:bodyPr wrap="square" rtlCol="0">
            <a:spAutoFit/>
          </a:bodyPr>
          <a:lstStyle/>
          <a:p>
            <a:endParaRPr lang="en-US" sz="1350" dirty="0"/>
          </a:p>
        </p:txBody>
      </p:sp>
      <p:sp>
        <p:nvSpPr>
          <p:cNvPr id="2" name="Title 1">
            <a:extLst>
              <a:ext uri="{FF2B5EF4-FFF2-40B4-BE49-F238E27FC236}">
                <a16:creationId xmlns:a16="http://schemas.microsoft.com/office/drawing/2014/main" id="{7EC39BB3-EDC6-8C44-B88C-C204D964BD0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053DC59-717A-8D48-A841-B55C4CAD483B}"/>
              </a:ext>
            </a:extLst>
          </p:cNvPr>
          <p:cNvSpPr>
            <a:spLocks noGrp="1"/>
          </p:cNvSpPr>
          <p:nvPr>
            <p:ph type="sldNum" sz="quarter" idx="12"/>
          </p:nvPr>
        </p:nvSpPr>
        <p:spPr/>
        <p:txBody>
          <a:bodyPr/>
          <a:lstStyle/>
          <a:p>
            <a:fld id="{59758685-D67A-AD45-9729-F546317A0807}" type="slidenum">
              <a:rPr lang="en-US" smtClean="0"/>
              <a:t>28</a:t>
            </a:fld>
            <a:endParaRPr lang="en-US"/>
          </a:p>
        </p:txBody>
      </p:sp>
      <p:sp>
        <p:nvSpPr>
          <p:cNvPr id="4" name="TextBox 3">
            <a:extLst>
              <a:ext uri="{FF2B5EF4-FFF2-40B4-BE49-F238E27FC236}">
                <a16:creationId xmlns:a16="http://schemas.microsoft.com/office/drawing/2014/main" id="{3BCD46B3-629F-B943-814D-8C2A0D3A0E8C}"/>
              </a:ext>
            </a:extLst>
          </p:cNvPr>
          <p:cNvSpPr txBox="1"/>
          <p:nvPr/>
        </p:nvSpPr>
        <p:spPr>
          <a:xfrm>
            <a:off x="457201" y="2340884"/>
            <a:ext cx="1707941" cy="2377574"/>
          </a:xfrm>
          <a:prstGeom prst="rect">
            <a:avLst/>
          </a:prstGeom>
          <a:solidFill>
            <a:schemeClr val="bg1"/>
          </a:solidFill>
          <a:ln w="19050">
            <a:solidFill>
              <a:schemeClr val="accent1"/>
            </a:solidFill>
          </a:ln>
        </p:spPr>
        <p:txBody>
          <a:bodyPr wrap="square" rtlCol="0">
            <a:spAutoFit/>
          </a:bodyPr>
          <a:lstStyle/>
          <a:p>
            <a:r>
              <a:rPr lang="en-US" sz="1350" dirty="0"/>
              <a:t>class A {</a:t>
            </a:r>
          </a:p>
          <a:p>
            <a:r>
              <a:rPr lang="en-US" sz="1350" dirty="0"/>
              <a:t>  F </a:t>
            </a:r>
            <a:r>
              <a:rPr lang="en-US" sz="1350" dirty="0" err="1"/>
              <a:t>getF</a:t>
            </a:r>
            <a:r>
              <a:rPr lang="en-US" sz="1350" dirty="0"/>
              <a:t>(){</a:t>
            </a:r>
          </a:p>
          <a:p>
            <a:r>
              <a:rPr lang="en-US" sz="1350" dirty="0"/>
              <a:t>    return </a:t>
            </a:r>
            <a:r>
              <a:rPr lang="en-US" sz="1350" dirty="0" err="1"/>
              <a:t>this.f</a:t>
            </a:r>
            <a:endParaRPr lang="en-US" sz="1350" dirty="0"/>
          </a:p>
          <a:p>
            <a:r>
              <a:rPr lang="en-US" sz="1350" dirty="0"/>
              <a:t>  }</a:t>
            </a:r>
          </a:p>
          <a:p>
            <a:r>
              <a:rPr lang="en-US" sz="1350" dirty="0"/>
              <a:t>}</a:t>
            </a:r>
          </a:p>
          <a:p>
            <a:endParaRPr lang="en-US" sz="1350" dirty="0"/>
          </a:p>
          <a:p>
            <a:r>
              <a:rPr lang="en-US" sz="1350" dirty="0"/>
              <a:t>A  a;</a:t>
            </a:r>
          </a:p>
          <a:p>
            <a:r>
              <a:rPr lang="en-US" sz="1350" dirty="0" err="1"/>
              <a:t>a.f</a:t>
            </a:r>
            <a:r>
              <a:rPr lang="en-US" sz="1350" dirty="0"/>
              <a:t> = x;   //taint value</a:t>
            </a:r>
          </a:p>
          <a:p>
            <a:r>
              <a:rPr lang="en-US" sz="1350" dirty="0"/>
              <a:t>y = </a:t>
            </a:r>
            <a:r>
              <a:rPr lang="en-US" sz="1350" dirty="0" err="1"/>
              <a:t>a.getF</a:t>
            </a:r>
            <a:r>
              <a:rPr lang="en-US" sz="1350" dirty="0"/>
              <a:t>();  //line 8</a:t>
            </a:r>
          </a:p>
        </p:txBody>
      </p:sp>
      <p:grpSp>
        <p:nvGrpSpPr>
          <p:cNvPr id="12" name="Group 11">
            <a:extLst>
              <a:ext uri="{FF2B5EF4-FFF2-40B4-BE49-F238E27FC236}">
                <a16:creationId xmlns:a16="http://schemas.microsoft.com/office/drawing/2014/main" id="{082A9878-96AD-7A43-8F67-A751BCF0DEB5}"/>
              </a:ext>
            </a:extLst>
          </p:cNvPr>
          <p:cNvGrpSpPr/>
          <p:nvPr/>
        </p:nvGrpSpPr>
        <p:grpSpPr>
          <a:xfrm>
            <a:off x="3438701" y="2253028"/>
            <a:ext cx="2289363" cy="1477796"/>
            <a:chOff x="4584935" y="1861037"/>
            <a:chExt cx="3052484" cy="1970394"/>
          </a:xfrm>
        </p:grpSpPr>
        <p:sp>
          <p:nvSpPr>
            <p:cNvPr id="5" name="Oval 4">
              <a:extLst>
                <a:ext uri="{FF2B5EF4-FFF2-40B4-BE49-F238E27FC236}">
                  <a16:creationId xmlns:a16="http://schemas.microsoft.com/office/drawing/2014/main" id="{5EB5A947-DDB9-FC4F-89D9-0C1694766892}"/>
                </a:ext>
              </a:extLst>
            </p:cNvPr>
            <p:cNvSpPr/>
            <p:nvPr/>
          </p:nvSpPr>
          <p:spPr>
            <a:xfrm>
              <a:off x="4584935" y="3412433"/>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x</a:t>
              </a:r>
            </a:p>
          </p:txBody>
        </p:sp>
        <p:sp>
          <p:nvSpPr>
            <p:cNvPr id="6" name="Oval 5">
              <a:extLst>
                <a:ext uri="{FF2B5EF4-FFF2-40B4-BE49-F238E27FC236}">
                  <a16:creationId xmlns:a16="http://schemas.microsoft.com/office/drawing/2014/main" id="{3A09054B-84A0-EC44-8B09-4DC2CF10A422}"/>
                </a:ext>
              </a:extLst>
            </p:cNvPr>
            <p:cNvSpPr/>
            <p:nvPr/>
          </p:nvSpPr>
          <p:spPr>
            <a:xfrm>
              <a:off x="5468407" y="3412433"/>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7" name="Oval 6">
              <a:extLst>
                <a:ext uri="{FF2B5EF4-FFF2-40B4-BE49-F238E27FC236}">
                  <a16:creationId xmlns:a16="http://schemas.microsoft.com/office/drawing/2014/main" id="{11C8200E-F024-3A4A-BB98-D4D9E4174761}"/>
                </a:ext>
              </a:extLst>
            </p:cNvPr>
            <p:cNvSpPr/>
            <p:nvPr/>
          </p:nvSpPr>
          <p:spPr>
            <a:xfrm>
              <a:off x="6798149" y="3441286"/>
              <a:ext cx="365760" cy="390145"/>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8" name="Straight Arrow Connector 7">
              <a:extLst>
                <a:ext uri="{FF2B5EF4-FFF2-40B4-BE49-F238E27FC236}">
                  <a16:creationId xmlns:a16="http://schemas.microsoft.com/office/drawing/2014/main" id="{B1F22AC3-4DEB-334D-8CAD-EAA7E61DC9F9}"/>
                </a:ext>
              </a:extLst>
            </p:cNvPr>
            <p:cNvCxnSpPr>
              <a:cxnSpLocks/>
            </p:cNvCxnSpPr>
            <p:nvPr/>
          </p:nvCxnSpPr>
          <p:spPr>
            <a:xfrm>
              <a:off x="4950695" y="3607506"/>
              <a:ext cx="517712"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BECDE5-74EC-CA4C-83E6-E604FC27F1B9}"/>
                </a:ext>
              </a:extLst>
            </p:cNvPr>
            <p:cNvCxnSpPr>
              <a:cxnSpLocks/>
              <a:stCxn id="19" idx="6"/>
              <a:endCxn id="20" idx="2"/>
            </p:cNvCxnSpPr>
            <p:nvPr/>
          </p:nvCxnSpPr>
          <p:spPr>
            <a:xfrm>
              <a:off x="6034274" y="2280125"/>
              <a:ext cx="62240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22887-CAFD-D844-87EA-D483DD998B69}"/>
                </a:ext>
              </a:extLst>
            </p:cNvPr>
            <p:cNvSpPr txBox="1"/>
            <p:nvPr/>
          </p:nvSpPr>
          <p:spPr>
            <a:xfrm>
              <a:off x="5048747" y="3227767"/>
              <a:ext cx="393327" cy="400109"/>
            </a:xfrm>
            <a:prstGeom prst="rect">
              <a:avLst/>
            </a:prstGeom>
            <a:noFill/>
          </p:spPr>
          <p:txBody>
            <a:bodyPr wrap="square" rtlCol="0">
              <a:spAutoFit/>
            </a:bodyPr>
            <a:lstStyle/>
            <a:p>
              <a:r>
                <a:rPr lang="en-US" sz="1350" dirty="0"/>
                <a:t>[</a:t>
              </a:r>
              <a:r>
                <a:rPr lang="en-US" sz="1350" baseline="-25000" dirty="0"/>
                <a:t>f</a:t>
              </a:r>
            </a:p>
          </p:txBody>
        </p:sp>
        <p:sp>
          <p:nvSpPr>
            <p:cNvPr id="11" name="TextBox 10">
              <a:extLst>
                <a:ext uri="{FF2B5EF4-FFF2-40B4-BE49-F238E27FC236}">
                  <a16:creationId xmlns:a16="http://schemas.microsoft.com/office/drawing/2014/main" id="{E03FC1D0-CBDA-8D4C-B156-B02A4B0BA078}"/>
                </a:ext>
              </a:extLst>
            </p:cNvPr>
            <p:cNvSpPr txBox="1"/>
            <p:nvPr/>
          </p:nvSpPr>
          <p:spPr>
            <a:xfrm>
              <a:off x="6180526" y="1861037"/>
              <a:ext cx="391851" cy="400109"/>
            </a:xfrm>
            <a:prstGeom prst="rect">
              <a:avLst/>
            </a:prstGeom>
            <a:noFill/>
          </p:spPr>
          <p:txBody>
            <a:bodyPr wrap="square" rtlCol="0">
              <a:spAutoFit/>
            </a:bodyPr>
            <a:lstStyle/>
            <a:p>
              <a:r>
                <a:rPr lang="en-US" sz="1350" dirty="0"/>
                <a:t>]</a:t>
              </a:r>
              <a:r>
                <a:rPr lang="en-US" sz="1350" baseline="-25000" dirty="0"/>
                <a:t>f</a:t>
              </a:r>
            </a:p>
          </p:txBody>
        </p:sp>
        <p:sp>
          <p:nvSpPr>
            <p:cNvPr id="19" name="Oval 18">
              <a:extLst>
                <a:ext uri="{FF2B5EF4-FFF2-40B4-BE49-F238E27FC236}">
                  <a16:creationId xmlns:a16="http://schemas.microsoft.com/office/drawing/2014/main" id="{1130AC06-E04A-9C40-B374-4AB07987B285}"/>
                </a:ext>
              </a:extLst>
            </p:cNvPr>
            <p:cNvSpPr/>
            <p:nvPr/>
          </p:nvSpPr>
          <p:spPr>
            <a:xfrm>
              <a:off x="5268300" y="2060044"/>
              <a:ext cx="765974" cy="440162"/>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this</a:t>
              </a:r>
            </a:p>
          </p:txBody>
        </p:sp>
        <p:sp>
          <p:nvSpPr>
            <p:cNvPr id="20" name="Oval 19">
              <a:extLst>
                <a:ext uri="{FF2B5EF4-FFF2-40B4-BE49-F238E27FC236}">
                  <a16:creationId xmlns:a16="http://schemas.microsoft.com/office/drawing/2014/main" id="{6BA16758-77EA-644F-8C74-D309B161E05C}"/>
                </a:ext>
              </a:extLst>
            </p:cNvPr>
            <p:cNvSpPr/>
            <p:nvPr/>
          </p:nvSpPr>
          <p:spPr>
            <a:xfrm>
              <a:off x="6656678" y="2060044"/>
              <a:ext cx="645822" cy="440162"/>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ret</a:t>
              </a:r>
            </a:p>
          </p:txBody>
        </p:sp>
        <p:cxnSp>
          <p:nvCxnSpPr>
            <p:cNvPr id="25" name="Straight Arrow Connector 24">
              <a:extLst>
                <a:ext uri="{FF2B5EF4-FFF2-40B4-BE49-F238E27FC236}">
                  <a16:creationId xmlns:a16="http://schemas.microsoft.com/office/drawing/2014/main" id="{81FF0EC7-EE87-7C47-92DE-CE5BCDB28DEB}"/>
                </a:ext>
              </a:extLst>
            </p:cNvPr>
            <p:cNvCxnSpPr>
              <a:cxnSpLocks/>
              <a:stCxn id="20" idx="4"/>
              <a:endCxn id="7" idx="0"/>
            </p:cNvCxnSpPr>
            <p:nvPr/>
          </p:nvCxnSpPr>
          <p:spPr>
            <a:xfrm>
              <a:off x="6979589" y="2500206"/>
              <a:ext cx="1440" cy="94108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A3CF40B-F860-D142-8237-C1BA2BCB2502}"/>
                </a:ext>
              </a:extLst>
            </p:cNvPr>
            <p:cNvCxnSpPr>
              <a:cxnSpLocks/>
              <a:stCxn id="6" idx="0"/>
              <a:endCxn id="19" idx="4"/>
            </p:cNvCxnSpPr>
            <p:nvPr/>
          </p:nvCxnSpPr>
          <p:spPr>
            <a:xfrm flipV="1">
              <a:off x="5651287" y="2500206"/>
              <a:ext cx="0" cy="912227"/>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3983D10-D9A2-6A49-B6F0-4BC2437A816D}"/>
                </a:ext>
              </a:extLst>
            </p:cNvPr>
            <p:cNvSpPr txBox="1"/>
            <p:nvPr/>
          </p:nvSpPr>
          <p:spPr>
            <a:xfrm>
              <a:off x="7171003" y="2727047"/>
              <a:ext cx="466416" cy="400109"/>
            </a:xfrm>
            <a:prstGeom prst="rect">
              <a:avLst/>
            </a:prstGeom>
            <a:noFill/>
          </p:spPr>
          <p:txBody>
            <a:bodyPr wrap="square" rtlCol="0">
              <a:spAutoFit/>
            </a:bodyPr>
            <a:lstStyle/>
            <a:p>
              <a:r>
                <a:rPr lang="en-US" sz="1350" dirty="0"/>
                <a:t>)</a:t>
              </a:r>
              <a:r>
                <a:rPr lang="en-US" sz="1350" baseline="-25000" dirty="0"/>
                <a:t>8</a:t>
              </a:r>
            </a:p>
          </p:txBody>
        </p:sp>
        <p:sp>
          <p:nvSpPr>
            <p:cNvPr id="35" name="TextBox 34">
              <a:extLst>
                <a:ext uri="{FF2B5EF4-FFF2-40B4-BE49-F238E27FC236}">
                  <a16:creationId xmlns:a16="http://schemas.microsoft.com/office/drawing/2014/main" id="{0C5DEE49-FCB3-FF4C-B6A1-71EF5AF037AB}"/>
                </a:ext>
              </a:extLst>
            </p:cNvPr>
            <p:cNvSpPr txBox="1"/>
            <p:nvPr/>
          </p:nvSpPr>
          <p:spPr>
            <a:xfrm>
              <a:off x="5268300" y="2727047"/>
              <a:ext cx="466416" cy="400109"/>
            </a:xfrm>
            <a:prstGeom prst="rect">
              <a:avLst/>
            </a:prstGeom>
            <a:noFill/>
          </p:spPr>
          <p:txBody>
            <a:bodyPr wrap="square" rtlCol="0">
              <a:spAutoFit/>
            </a:bodyPr>
            <a:lstStyle/>
            <a:p>
              <a:r>
                <a:rPr lang="en-US" sz="1350" dirty="0"/>
                <a:t>(</a:t>
              </a:r>
              <a:r>
                <a:rPr lang="en-US" sz="1350" baseline="-25000" dirty="0"/>
                <a:t>8</a:t>
              </a:r>
            </a:p>
          </p:txBody>
        </p:sp>
      </p:grpSp>
      <p:sp>
        <p:nvSpPr>
          <p:cNvPr id="37" name="Right Arrow 36">
            <a:extLst>
              <a:ext uri="{FF2B5EF4-FFF2-40B4-BE49-F238E27FC236}">
                <a16:creationId xmlns:a16="http://schemas.microsoft.com/office/drawing/2014/main" id="{31D0AAAB-76F4-7A4D-AA33-6B7109259A80}"/>
              </a:ext>
            </a:extLst>
          </p:cNvPr>
          <p:cNvSpPr/>
          <p:nvPr/>
        </p:nvSpPr>
        <p:spPr>
          <a:xfrm>
            <a:off x="2433754" y="3011832"/>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ight Arrow 37">
            <a:extLst>
              <a:ext uri="{FF2B5EF4-FFF2-40B4-BE49-F238E27FC236}">
                <a16:creationId xmlns:a16="http://schemas.microsoft.com/office/drawing/2014/main" id="{964F9CAC-F6B8-0E48-83BF-456B066701A7}"/>
              </a:ext>
            </a:extLst>
          </p:cNvPr>
          <p:cNvSpPr/>
          <p:nvPr/>
        </p:nvSpPr>
        <p:spPr>
          <a:xfrm rot="2775290">
            <a:off x="5666979" y="3296553"/>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ight Arrow 38">
            <a:extLst>
              <a:ext uri="{FF2B5EF4-FFF2-40B4-BE49-F238E27FC236}">
                <a16:creationId xmlns:a16="http://schemas.microsoft.com/office/drawing/2014/main" id="{9D632E90-1AFB-8047-95AB-5B9B974F0444}"/>
              </a:ext>
            </a:extLst>
          </p:cNvPr>
          <p:cNvSpPr/>
          <p:nvPr/>
        </p:nvSpPr>
        <p:spPr>
          <a:xfrm rot="18970479">
            <a:off x="5564117" y="4545615"/>
            <a:ext cx="869795" cy="202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82B2923-906A-BC42-B11D-81D9DCE1867A}"/>
                  </a:ext>
                </a:extLst>
              </p:cNvPr>
              <p:cNvSpPr txBox="1"/>
              <p:nvPr/>
            </p:nvSpPr>
            <p:spPr>
              <a:xfrm>
                <a:off x="2868651" y="4257138"/>
                <a:ext cx="1119036" cy="715581"/>
              </a:xfrm>
              <a:prstGeom prst="rect">
                <a:avLst/>
              </a:prstGeom>
              <a:solidFill>
                <a:schemeClr val="bg1"/>
              </a:solidFill>
              <a:ln w="19050">
                <a:solidFill>
                  <a:schemeClr val="accent1"/>
                </a:solidFill>
              </a:ln>
            </p:spPr>
            <p:txBody>
              <a:bodyPr wrap="square" rtlCol="0">
                <a:spAutoFit/>
              </a:bodyPr>
              <a:lstStyle/>
              <a:p>
                <a:r>
                  <a:rPr lang="en-US" sz="1350" dirty="0" err="1"/>
                  <a:t>D</a:t>
                </a:r>
                <a:r>
                  <a:rPr lang="en-US" sz="1350" baseline="-25000" dirty="0" err="1"/>
                  <a:t>f</a:t>
                </a:r>
                <a:r>
                  <a:rPr lang="en-US" sz="1350" dirty="0"/>
                  <a:t> := [ </a:t>
                </a:r>
                <a:r>
                  <a:rPr lang="en-US" sz="1350" dirty="0" err="1"/>
                  <a:t>D</a:t>
                </a:r>
                <a:r>
                  <a:rPr lang="en-US" sz="1350" baseline="-25000" dirty="0" err="1"/>
                  <a:t>f</a:t>
                </a:r>
                <a:r>
                  <a:rPr lang="en-US" sz="1350" dirty="0"/>
                  <a:t> ]</a:t>
                </a:r>
                <a:endParaRPr lang="en-US" sz="1350" baseline="-25000" dirty="0"/>
              </a:p>
              <a:p>
                <a:r>
                  <a:rPr lang="en-US" sz="1350" dirty="0" err="1"/>
                  <a:t>D</a:t>
                </a:r>
                <a:r>
                  <a:rPr lang="en-US" sz="1350" baseline="-25000" dirty="0" err="1"/>
                  <a:t>f</a:t>
                </a:r>
                <a:r>
                  <a:rPr lang="en-US" sz="1350" dirty="0"/>
                  <a:t> := </a:t>
                </a:r>
                <a:r>
                  <a:rPr lang="en-US" sz="1350" dirty="0" err="1"/>
                  <a:t>D</a:t>
                </a:r>
                <a:r>
                  <a:rPr lang="en-US" sz="1350" baseline="-25000" dirty="0" err="1"/>
                  <a:t>f</a:t>
                </a:r>
                <a:r>
                  <a:rPr lang="en-US" sz="1350" dirty="0"/>
                  <a:t> </a:t>
                </a:r>
                <a:r>
                  <a:rPr lang="en-US" sz="1350" dirty="0" err="1"/>
                  <a:t>D</a:t>
                </a:r>
                <a:r>
                  <a:rPr lang="en-US" sz="1350" baseline="-25000" dirty="0" err="1"/>
                  <a:t>f</a:t>
                </a:r>
                <a:endParaRPr lang="en-US" sz="1350" dirty="0"/>
              </a:p>
              <a:p>
                <a:r>
                  <a:rPr lang="en-US" sz="1350" dirty="0" err="1"/>
                  <a:t>D</a:t>
                </a:r>
                <a:r>
                  <a:rPr lang="en-US" sz="1350" baseline="-25000" dirty="0" err="1"/>
                  <a:t>f</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0" name="TextBox 39">
                <a:extLst>
                  <a:ext uri="{FF2B5EF4-FFF2-40B4-BE49-F238E27FC236}">
                    <a16:creationId xmlns:a16="http://schemas.microsoft.com/office/drawing/2014/main" id="{D82B2923-906A-BC42-B11D-81D9DCE1867A}"/>
                  </a:ext>
                </a:extLst>
              </p:cNvPr>
              <p:cNvSpPr txBox="1">
                <a:spLocks noRot="1" noChangeAspect="1" noMove="1" noResize="1" noEditPoints="1" noAdjustHandles="1" noChangeArrowheads="1" noChangeShapeType="1" noTextEdit="1"/>
              </p:cNvSpPr>
              <p:nvPr/>
            </p:nvSpPr>
            <p:spPr>
              <a:xfrm>
                <a:off x="2868651" y="4257138"/>
                <a:ext cx="1119036" cy="715581"/>
              </a:xfrm>
              <a:prstGeom prst="rect">
                <a:avLst/>
              </a:prstGeom>
              <a:blipFill>
                <a:blip r:embed="rId2"/>
                <a:stretch>
                  <a:fillRect l="-1111"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954F779-A77B-E540-89E8-8276D202879D}"/>
                  </a:ext>
                </a:extLst>
              </p:cNvPr>
              <p:cNvSpPr txBox="1"/>
              <p:nvPr/>
            </p:nvSpPr>
            <p:spPr>
              <a:xfrm>
                <a:off x="4254106" y="4257138"/>
                <a:ext cx="1119036" cy="715581"/>
              </a:xfrm>
              <a:prstGeom prst="rect">
                <a:avLst/>
              </a:prstGeom>
              <a:solidFill>
                <a:schemeClr val="bg1"/>
              </a:solidFill>
              <a:ln w="19050">
                <a:solidFill>
                  <a:schemeClr val="accent1"/>
                </a:solidFill>
              </a:ln>
            </p:spPr>
            <p:txBody>
              <a:bodyPr wrap="square" rtlCol="0">
                <a:spAutoFit/>
              </a:bodyPr>
              <a:lstStyle/>
              <a:p>
                <a:r>
                  <a:rPr lang="en-US" sz="1350" dirty="0"/>
                  <a:t>D</a:t>
                </a:r>
                <a:r>
                  <a:rPr lang="en-US" sz="1350" baseline="-25000" dirty="0"/>
                  <a:t>c</a:t>
                </a:r>
                <a:r>
                  <a:rPr lang="en-US" sz="1350" dirty="0"/>
                  <a:t> := ( D</a:t>
                </a:r>
                <a:r>
                  <a:rPr lang="en-US" sz="1350" baseline="-25000" dirty="0"/>
                  <a:t>c</a:t>
                </a:r>
                <a:r>
                  <a:rPr lang="en-US" sz="1350" dirty="0"/>
                  <a:t> )</a:t>
                </a:r>
                <a:endParaRPr lang="en-US" sz="1350" baseline="-25000" dirty="0"/>
              </a:p>
              <a:p>
                <a:r>
                  <a:rPr lang="en-US" sz="1350" dirty="0"/>
                  <a:t>D</a:t>
                </a:r>
                <a:r>
                  <a:rPr lang="en-US" sz="1350" baseline="-25000" dirty="0"/>
                  <a:t>c</a:t>
                </a:r>
                <a:r>
                  <a:rPr lang="en-US" sz="1350" dirty="0"/>
                  <a:t> := D</a:t>
                </a:r>
                <a:r>
                  <a:rPr lang="en-US" sz="1350" baseline="-25000" dirty="0"/>
                  <a:t>c</a:t>
                </a:r>
                <a:r>
                  <a:rPr lang="en-US" sz="1350" dirty="0"/>
                  <a:t> D</a:t>
                </a:r>
                <a:r>
                  <a:rPr lang="en-US" sz="1350" baseline="-25000" dirty="0"/>
                  <a:t>c</a:t>
                </a:r>
                <a:endParaRPr lang="en-US" sz="1350" dirty="0"/>
              </a:p>
              <a:p>
                <a:r>
                  <a:rPr lang="en-US" sz="1350" dirty="0"/>
                  <a:t>D</a:t>
                </a:r>
                <a:r>
                  <a:rPr lang="en-US" sz="1350" baseline="-25000" dirty="0"/>
                  <a:t>c</a:t>
                </a:r>
                <a:r>
                  <a:rPr lang="en-US" sz="1350" dirty="0"/>
                  <a:t> := </a:t>
                </a:r>
                <a14:m>
                  <m:oMath xmlns:m="http://schemas.openxmlformats.org/officeDocument/2006/math">
                    <m:r>
                      <a:rPr lang="en-US" sz="1350" i="1">
                        <a:latin typeface="Cambria Math" panose="02040503050406030204" pitchFamily="18" charset="0"/>
                      </a:rPr>
                      <m:t>𝜖</m:t>
                    </m:r>
                  </m:oMath>
                </a14:m>
                <a:endParaRPr lang="en-US" sz="1350" dirty="0"/>
              </a:p>
            </p:txBody>
          </p:sp>
        </mc:Choice>
        <mc:Fallback xmlns="">
          <p:sp>
            <p:nvSpPr>
              <p:cNvPr id="41" name="TextBox 40">
                <a:extLst>
                  <a:ext uri="{FF2B5EF4-FFF2-40B4-BE49-F238E27FC236}">
                    <a16:creationId xmlns:a16="http://schemas.microsoft.com/office/drawing/2014/main" id="{5954F779-A77B-E540-89E8-8276D202879D}"/>
                  </a:ext>
                </a:extLst>
              </p:cNvPr>
              <p:cNvSpPr txBox="1">
                <a:spLocks noRot="1" noChangeAspect="1" noMove="1" noResize="1" noEditPoints="1" noAdjustHandles="1" noChangeArrowheads="1" noChangeShapeType="1" noTextEdit="1"/>
              </p:cNvSpPr>
              <p:nvPr/>
            </p:nvSpPr>
            <p:spPr>
              <a:xfrm>
                <a:off x="4254106" y="4257138"/>
                <a:ext cx="1119036" cy="715581"/>
              </a:xfrm>
              <a:prstGeom prst="rect">
                <a:avLst/>
              </a:prstGeom>
              <a:blipFill>
                <a:blip r:embed="rId3"/>
                <a:stretch>
                  <a:fillRect b="-5085"/>
                </a:stretch>
              </a:blipFill>
              <a:ln w="1905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F7E2CCE-22AD-6249-A71C-823ABA9AC54C}"/>
                  </a:ext>
                </a:extLst>
              </p:cNvPr>
              <p:cNvSpPr txBox="1"/>
              <p:nvPr/>
            </p:nvSpPr>
            <p:spPr>
              <a:xfrm>
                <a:off x="3300478" y="5104747"/>
                <a:ext cx="1934214" cy="317844"/>
              </a:xfrm>
              <a:prstGeom prst="rect">
                <a:avLst/>
              </a:prstGeom>
              <a:solidFill>
                <a:schemeClr val="bg1"/>
              </a:solidFill>
              <a:ln w="19050">
                <a:solidFill>
                  <a:schemeClr val="accent1"/>
                </a:solidFill>
              </a:ln>
            </p:spPr>
            <p:txBody>
              <a:bodyPr wrap="square" rtlCol="0">
                <a:spAutoFit/>
              </a:bodyPr>
              <a:lstStyle/>
              <a:p>
                <a:r>
                  <a:rPr lang="en-US" sz="1350" dirty="0"/>
                  <a:t>D := D</a:t>
                </a:r>
                <a:r>
                  <a:rPr lang="en-US" sz="1350" baseline="-25000" dirty="0"/>
                  <a:t>c </a:t>
                </a:r>
                <a14:m>
                  <m:oMath xmlns:m="http://schemas.openxmlformats.org/officeDocument/2006/math">
                    <m:r>
                      <a:rPr lang="en-US" sz="1400" i="1">
                        <a:latin typeface="Cambria Math" panose="02040503050406030204" pitchFamily="18" charset="0"/>
                      </a:rPr>
                      <m:t>⊙</m:t>
                    </m:r>
                  </m:oMath>
                </a14:m>
                <a:r>
                  <a:rPr lang="en-US" sz="1400" dirty="0">
                    <a:latin typeface="Abadi" panose="020B0604020202020204" pitchFamily="34" charset="0"/>
                  </a:rPr>
                  <a:t> </a:t>
                </a:r>
                <a:r>
                  <a:rPr lang="en-US" sz="1350" dirty="0" err="1"/>
                  <a:t>D</a:t>
                </a:r>
                <a:r>
                  <a:rPr lang="en-US" sz="1350" baseline="-25000" dirty="0" err="1"/>
                  <a:t>f</a:t>
                </a:r>
                <a:endParaRPr lang="en-US" sz="1350" baseline="-25000" dirty="0"/>
              </a:p>
            </p:txBody>
          </p:sp>
        </mc:Choice>
        <mc:Fallback xmlns="">
          <p:sp>
            <p:nvSpPr>
              <p:cNvPr id="43" name="TextBox 42">
                <a:extLst>
                  <a:ext uri="{FF2B5EF4-FFF2-40B4-BE49-F238E27FC236}">
                    <a16:creationId xmlns:a16="http://schemas.microsoft.com/office/drawing/2014/main" id="{0F7E2CCE-22AD-6249-A71C-823ABA9AC54C}"/>
                  </a:ext>
                </a:extLst>
              </p:cNvPr>
              <p:cNvSpPr txBox="1">
                <a:spLocks noRot="1" noChangeAspect="1" noMove="1" noResize="1" noEditPoints="1" noAdjustHandles="1" noChangeArrowheads="1" noChangeShapeType="1" noTextEdit="1"/>
              </p:cNvSpPr>
              <p:nvPr/>
            </p:nvSpPr>
            <p:spPr>
              <a:xfrm>
                <a:off x="3300478" y="5104747"/>
                <a:ext cx="1934214" cy="317844"/>
              </a:xfrm>
              <a:prstGeom prst="rect">
                <a:avLst/>
              </a:prstGeom>
              <a:blipFill>
                <a:blip r:embed="rId4"/>
                <a:stretch>
                  <a:fillRect b="-3571"/>
                </a:stretch>
              </a:blipFill>
              <a:ln w="19050">
                <a:solidFill>
                  <a:schemeClr val="accent1"/>
                </a:solidFill>
              </a:ln>
            </p:spPr>
            <p:txBody>
              <a:bodyPr/>
              <a:lstStyle/>
              <a:p>
                <a:r>
                  <a:rPr lang="en-US">
                    <a:noFill/>
                  </a:rPr>
                  <a:t> </a:t>
                </a:r>
              </a:p>
            </p:txBody>
          </p:sp>
        </mc:Fallback>
      </mc:AlternateContent>
      <p:sp>
        <p:nvSpPr>
          <p:cNvPr id="27" name="Can 26">
            <a:extLst>
              <a:ext uri="{FF2B5EF4-FFF2-40B4-BE49-F238E27FC236}">
                <a16:creationId xmlns:a16="http://schemas.microsoft.com/office/drawing/2014/main" id="{247E7181-5399-BF4C-9862-2A08DAC70CFD}"/>
              </a:ext>
            </a:extLst>
          </p:cNvPr>
          <p:cNvSpPr/>
          <p:nvPr/>
        </p:nvSpPr>
        <p:spPr>
          <a:xfrm>
            <a:off x="6405644" y="3037654"/>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Reachability</a:t>
            </a:r>
            <a:br>
              <a:rPr lang="en-US" dirty="0">
                <a:latin typeface="Arial" panose="020B0604020202020204" pitchFamily="34" charset="0"/>
              </a:rPr>
            </a:br>
            <a:r>
              <a:rPr lang="en-US" dirty="0">
                <a:latin typeface="Arial" panose="020B0604020202020204" pitchFamily="34" charset="0"/>
              </a:rPr>
              <a:t>Framework</a:t>
            </a:r>
          </a:p>
        </p:txBody>
      </p:sp>
      <p:sp>
        <p:nvSpPr>
          <p:cNvPr id="15" name="TextBox 14">
            <a:extLst>
              <a:ext uri="{FF2B5EF4-FFF2-40B4-BE49-F238E27FC236}">
                <a16:creationId xmlns:a16="http://schemas.microsoft.com/office/drawing/2014/main" id="{6E8B120B-5C76-0B47-8853-BE1E4B2717F5}"/>
              </a:ext>
            </a:extLst>
          </p:cNvPr>
          <p:cNvSpPr txBox="1"/>
          <p:nvPr/>
        </p:nvSpPr>
        <p:spPr>
          <a:xfrm>
            <a:off x="5999014" y="5134384"/>
            <a:ext cx="1487636" cy="369332"/>
          </a:xfrm>
          <a:prstGeom prst="rect">
            <a:avLst/>
          </a:prstGeom>
          <a:noFill/>
          <a:ln w="25400">
            <a:solidFill>
              <a:srgbClr val="FF0000"/>
            </a:solidFill>
          </a:ln>
        </p:spPr>
        <p:txBody>
          <a:bodyPr wrap="square" rtlCol="0">
            <a:spAutoFit/>
          </a:bodyPr>
          <a:lstStyle/>
          <a:p>
            <a:r>
              <a:rPr lang="en-US" dirty="0">
                <a:solidFill>
                  <a:srgbClr val="FF0000"/>
                </a:solidFill>
                <a:latin typeface="Arial" panose="020B0604020202020204" pitchFamily="34" charset="0"/>
              </a:rPr>
              <a:t>Is D a CFL?</a:t>
            </a:r>
          </a:p>
        </p:txBody>
      </p:sp>
    </p:spTree>
    <p:extLst>
      <p:ext uri="{BB962C8B-B14F-4D97-AF65-F5344CB8AC3E}">
        <p14:creationId xmlns:p14="http://schemas.microsoft.com/office/powerpoint/2010/main" val="31920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746F-BD40-1442-AAFB-DF3A2C3880AF}"/>
              </a:ext>
            </a:extLst>
          </p:cNvPr>
          <p:cNvSpPr>
            <a:spLocks noGrp="1"/>
          </p:cNvSpPr>
          <p:nvPr>
            <p:ph type="title"/>
          </p:nvPr>
        </p:nvSpPr>
        <p:spPr/>
        <p:txBody>
          <a:bodyPr/>
          <a:lstStyle/>
          <a:p>
            <a:r>
              <a:rPr lang="en-US" dirty="0"/>
              <a:t>Challenge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440BAE-F306-C244-8C72-56FBB7B50F2C}"/>
                  </a:ext>
                </a:extLst>
              </p:cNvPr>
              <p:cNvSpPr>
                <a:spLocks noGrp="1"/>
              </p:cNvSpPr>
              <p:nvPr>
                <p:ph idx="1"/>
              </p:nvPr>
            </p:nvSpPr>
            <p:spPr/>
            <p:txBody>
              <a:bodyPr/>
              <a:lstStyle/>
              <a:p>
                <a:r>
                  <a:rPr lang="en-US" dirty="0"/>
                  <a:t>A well-known hard problem</a:t>
                </a:r>
              </a:p>
              <a:p>
                <a:pPr lvl="1"/>
                <a:r>
                  <a:rPr lang="en-US" dirty="0"/>
                  <a:t>Undecidable [Reps, 2000]</a:t>
                </a:r>
              </a:p>
              <a:p>
                <a:pPr lvl="1"/>
                <a:r>
                  <a:rPr lang="en-US" dirty="0"/>
                  <a:t>Most popular approach: CFL-reachability</a:t>
                </a:r>
              </a:p>
              <a:p>
                <a:pPr lvl="2"/>
                <a:r>
                  <a:rPr lang="en-US" dirty="0"/>
                  <a:t>D := D</a:t>
                </a:r>
                <a:r>
                  <a:rPr lang="en-US" baseline="-25000" dirty="0"/>
                  <a:t>c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err="1"/>
                  <a:t>D</a:t>
                </a:r>
                <a:r>
                  <a:rPr lang="en-US" baseline="-25000" dirty="0" err="1"/>
                  <a:t>f</a:t>
                </a:r>
                <a:endParaRPr lang="en-US" baseline="-25000" dirty="0"/>
              </a:p>
              <a:p>
                <a:pPr lvl="2"/>
                <a:r>
                  <a:rPr lang="en-US" dirty="0"/>
                  <a:t>D’ := </a:t>
                </a:r>
                <a:r>
                  <a:rPr lang="en-US" dirty="0" err="1">
                    <a:solidFill>
                      <a:srgbClr val="C00000"/>
                    </a:solidFill>
                  </a:rPr>
                  <a:t>R</a:t>
                </a:r>
                <a:r>
                  <a:rPr lang="en-US" baseline="-25000" dirty="0" err="1">
                    <a:solidFill>
                      <a:srgbClr val="C00000"/>
                    </a:solidFill>
                  </a:rPr>
                  <a:t>c</a:t>
                </a:r>
                <a:r>
                  <a:rPr lang="en-US" dirty="0"/>
                  <a:t> </a:t>
                </a:r>
                <a14:m>
                  <m:oMath xmlns:m="http://schemas.openxmlformats.org/officeDocument/2006/math">
                    <m:r>
                      <a:rPr lang="en-US" i="1">
                        <a:latin typeface="Cambria Math" panose="02040503050406030204" pitchFamily="18" charset="0"/>
                      </a:rPr>
                      <m:t>⊙ </m:t>
                    </m:r>
                  </m:oMath>
                </a14:m>
                <a:r>
                  <a:rPr lang="en-US" dirty="0" err="1"/>
                  <a:t>D</a:t>
                </a:r>
                <a:r>
                  <a:rPr lang="en-US" baseline="-25000" dirty="0" err="1"/>
                  <a:t>f</a:t>
                </a:r>
                <a:r>
                  <a:rPr lang="en-US" baseline="-25000" dirty="0"/>
                  <a:t> </a:t>
                </a:r>
                <a:r>
                  <a:rPr lang="en-US" dirty="0"/>
                  <a:t>, where </a:t>
                </a:r>
                <a:r>
                  <a:rPr lang="en-US" dirty="0" err="1"/>
                  <a:t>R</a:t>
                </a:r>
                <a:r>
                  <a:rPr lang="en-US" baseline="-25000" dirty="0" err="1"/>
                  <a:t>c</a:t>
                </a:r>
                <a:r>
                  <a:rPr lang="en-US" baseline="-25000" dirty="0"/>
                  <a:t> </a:t>
                </a:r>
                <a:r>
                  <a:rPr lang="en-US" dirty="0"/>
                  <a:t>is a regular approximation</a:t>
                </a:r>
              </a:p>
              <a:p>
                <a:pPr lvl="2"/>
                <a:r>
                  <a:rPr lang="en-US" dirty="0"/>
                  <a:t>D’’ := </a:t>
                </a:r>
                <a:r>
                  <a:rPr lang="en-US" dirty="0">
                    <a:solidFill>
                      <a:srgbClr val="0070C0"/>
                    </a:solidFill>
                  </a:rPr>
                  <a:t>R</a:t>
                </a:r>
                <a:r>
                  <a:rPr lang="en-US" dirty="0"/>
                  <a:t> </a:t>
                </a:r>
                <a14:m>
                  <m:oMath xmlns:m="http://schemas.openxmlformats.org/officeDocument/2006/math">
                    <m:r>
                      <a:rPr lang="en-US" i="1">
                        <a:latin typeface="Cambria Math" panose="02040503050406030204" pitchFamily="18" charset="0"/>
                      </a:rPr>
                      <m:t>⊙ </m:t>
                    </m:r>
                  </m:oMath>
                </a14:m>
                <a:r>
                  <a:rPr lang="en-US" dirty="0" err="1"/>
                  <a:t>D</a:t>
                </a:r>
                <a:r>
                  <a:rPr lang="en-US" baseline="-25000" dirty="0" err="1"/>
                  <a:t>f</a:t>
                </a:r>
                <a:r>
                  <a:rPr lang="en-US" baseline="-25000" dirty="0"/>
                  <a:t> </a:t>
                </a:r>
                <a:r>
                  <a:rPr lang="en-US" dirty="0"/>
                  <a:t>, where R represents standard graph reachability</a:t>
                </a:r>
                <a:r>
                  <a:rPr lang="en-US" baseline="-25000" dirty="0"/>
                  <a:t> </a:t>
                </a:r>
                <a:endParaRPr lang="en-US" dirty="0"/>
              </a:p>
              <a:p>
                <a:pPr lvl="3"/>
                <a:r>
                  <a:rPr lang="en-US" dirty="0"/>
                  <a:t>C</a:t>
                </a:r>
                <a:r>
                  <a:rPr lang="en-US" dirty="0">
                    <a:solidFill>
                      <a:schemeClr val="accent1"/>
                    </a:solidFill>
                  </a:rPr>
                  <a:t>I</a:t>
                </a:r>
                <a:r>
                  <a:rPr lang="en-US" dirty="0"/>
                  <a:t>FS, C</a:t>
                </a:r>
                <a:r>
                  <a:rPr lang="en-US" dirty="0">
                    <a:solidFill>
                      <a:srgbClr val="C00000"/>
                    </a:solidFill>
                  </a:rPr>
                  <a:t>R</a:t>
                </a:r>
                <a:r>
                  <a:rPr lang="en-US" dirty="0"/>
                  <a:t>FS</a:t>
                </a:r>
              </a:p>
              <a:p>
                <a:pPr lvl="3"/>
                <a:r>
                  <a:rPr lang="en-US" dirty="0"/>
                  <a:t>CSF</a:t>
                </a:r>
                <a:r>
                  <a:rPr lang="en-US" dirty="0">
                    <a:solidFill>
                      <a:schemeClr val="accent1"/>
                    </a:solidFill>
                  </a:rPr>
                  <a:t>I</a:t>
                </a:r>
                <a:r>
                  <a:rPr lang="en-US" dirty="0"/>
                  <a:t>, CSF</a:t>
                </a:r>
                <a:r>
                  <a:rPr lang="en-US" dirty="0">
                    <a:solidFill>
                      <a:srgbClr val="C00000"/>
                    </a:solidFill>
                  </a:rPr>
                  <a:t>R</a:t>
                </a:r>
              </a:p>
              <a:p>
                <a:pPr lvl="2"/>
                <a:r>
                  <a:rPr lang="en-US" dirty="0"/>
                  <a:t>Time complexity: O(n</a:t>
                </a:r>
                <a:r>
                  <a:rPr lang="en-US" baseline="30000" dirty="0"/>
                  <a:t>3</a:t>
                </a:r>
                <a:r>
                  <a:rPr lang="en-US" dirty="0"/>
                  <a:t> / log n) [Chaudhuri 2008]</a:t>
                </a:r>
              </a:p>
            </p:txBody>
          </p:sp>
        </mc:Choice>
        <mc:Fallback xmlns="">
          <p:sp>
            <p:nvSpPr>
              <p:cNvPr id="3" name="Content Placeholder 2">
                <a:extLst>
                  <a:ext uri="{FF2B5EF4-FFF2-40B4-BE49-F238E27FC236}">
                    <a16:creationId xmlns:a16="http://schemas.microsoft.com/office/drawing/2014/main" id="{33440BAE-F306-C244-8C72-56FBB7B50F2C}"/>
                  </a:ext>
                </a:extLst>
              </p:cNvPr>
              <p:cNvSpPr>
                <a:spLocks noGrp="1" noRot="1" noChangeAspect="1" noMove="1" noResize="1" noEditPoints="1" noAdjustHandles="1" noChangeArrowheads="1" noChangeShapeType="1" noTextEdit="1"/>
              </p:cNvSpPr>
              <p:nvPr>
                <p:ph idx="1"/>
              </p:nvPr>
            </p:nvSpPr>
            <p:spPr>
              <a:blipFill>
                <a:blip r:embed="rId2"/>
                <a:stretch>
                  <a:fillRect l="-1387" t="-13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694DEF7-36AB-0642-9938-DD11785F9373}"/>
              </a:ext>
            </a:extLst>
          </p:cNvPr>
          <p:cNvSpPr>
            <a:spLocks noGrp="1"/>
          </p:cNvSpPr>
          <p:nvPr>
            <p:ph type="sldNum" sz="quarter" idx="12"/>
          </p:nvPr>
        </p:nvSpPr>
        <p:spPr/>
        <p:txBody>
          <a:bodyPr/>
          <a:lstStyle/>
          <a:p>
            <a:fld id="{59758685-D67A-AD45-9729-F546317A0807}" type="slidenum">
              <a:rPr lang="en-US" smtClean="0"/>
              <a:pPr/>
              <a:t>29</a:t>
            </a:fld>
            <a:endParaRPr lang="en-US" dirty="0"/>
          </a:p>
        </p:txBody>
      </p:sp>
    </p:spTree>
    <p:extLst>
      <p:ext uri="{BB962C8B-B14F-4D97-AF65-F5344CB8AC3E}">
        <p14:creationId xmlns:p14="http://schemas.microsoft.com/office/powerpoint/2010/main" val="113206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CC455-EF5B-E046-91B2-78D8438C0E18}"/>
              </a:ext>
            </a:extLst>
          </p:cNvPr>
          <p:cNvSpPr>
            <a:spLocks noGrp="1"/>
          </p:cNvSpPr>
          <p:nvPr>
            <p:ph type="sldNum" sz="quarter" idx="12"/>
          </p:nvPr>
        </p:nvSpPr>
        <p:spPr/>
        <p:txBody>
          <a:bodyPr/>
          <a:lstStyle/>
          <a:p>
            <a:fld id="{60AD1266-7CE3-2146-B859-359ABF1E0203}" type="slidenum">
              <a:rPr lang="en-US" smtClean="0"/>
              <a:t>3</a:t>
            </a:fld>
            <a:endParaRPr lang="en-US"/>
          </a:p>
        </p:txBody>
      </p:sp>
      <p:sp>
        <p:nvSpPr>
          <p:cNvPr id="4" name="TextBox 3">
            <a:extLst>
              <a:ext uri="{FF2B5EF4-FFF2-40B4-BE49-F238E27FC236}">
                <a16:creationId xmlns:a16="http://schemas.microsoft.com/office/drawing/2014/main" id="{5AD10F18-0B20-1144-94A6-13BCED18173E}"/>
              </a:ext>
            </a:extLst>
          </p:cNvPr>
          <p:cNvSpPr txBox="1"/>
          <p:nvPr/>
        </p:nvSpPr>
        <p:spPr>
          <a:xfrm>
            <a:off x="3386751" y="1668566"/>
            <a:ext cx="2542272" cy="369332"/>
          </a:xfrm>
          <a:prstGeom prst="rect">
            <a:avLst/>
          </a:prstGeom>
          <a:noFill/>
          <a:ln w="25400">
            <a:solidFill>
              <a:schemeClr val="accent1">
                <a:alpha val="50000"/>
              </a:schemeClr>
            </a:solidFill>
          </a:ln>
          <a:effectLst>
            <a:reflection endPos="0" dist="50800" dir="5400000" sy="-100000" algn="bl" rotWithShape="0"/>
          </a:effectLst>
        </p:spPr>
        <p:txBody>
          <a:bodyPr wrap="square" rtlCol="0">
            <a:spAutoFit/>
          </a:bodyPr>
          <a:lstStyle/>
          <a:p>
            <a:pPr algn="ctr"/>
            <a:r>
              <a:rPr lang="en-US" dirty="0">
                <a:solidFill>
                  <a:schemeClr val="accent1">
                    <a:alpha val="50000"/>
                  </a:schemeClr>
                </a:solidFill>
              </a:rPr>
              <a:t>Client Applications</a:t>
            </a:r>
          </a:p>
        </p:txBody>
      </p:sp>
      <p:sp>
        <p:nvSpPr>
          <p:cNvPr id="5" name="TextBox 4">
            <a:extLst>
              <a:ext uri="{FF2B5EF4-FFF2-40B4-BE49-F238E27FC236}">
                <a16:creationId xmlns:a16="http://schemas.microsoft.com/office/drawing/2014/main" id="{3890F3F7-F499-234F-85A5-822248FAA2BB}"/>
              </a:ext>
            </a:extLst>
          </p:cNvPr>
          <p:cNvSpPr txBox="1"/>
          <p:nvPr/>
        </p:nvSpPr>
        <p:spPr>
          <a:xfrm>
            <a:off x="2814353" y="2867969"/>
            <a:ext cx="3515293" cy="369332"/>
          </a:xfrm>
          <a:prstGeom prst="rect">
            <a:avLst/>
          </a:prstGeom>
          <a:noFill/>
          <a:ln w="25400">
            <a:solidFill>
              <a:schemeClr val="accent1">
                <a:alpha val="50000"/>
              </a:schemeClr>
            </a:solidFill>
          </a:ln>
          <a:effectLst>
            <a:reflection endPos="0" dist="50800" dir="5400000" sy="-100000" algn="bl" rotWithShape="0"/>
          </a:effectLst>
        </p:spPr>
        <p:txBody>
          <a:bodyPr wrap="square" rtlCol="0">
            <a:spAutoFit/>
          </a:bodyPr>
          <a:lstStyle/>
          <a:p>
            <a:pPr algn="ctr"/>
            <a:r>
              <a:rPr lang="en-US" dirty="0">
                <a:solidFill>
                  <a:schemeClr val="accent1">
                    <a:alpha val="50000"/>
                  </a:schemeClr>
                </a:solidFill>
              </a:rPr>
              <a:t>Graph Reachability</a:t>
            </a:r>
          </a:p>
        </p:txBody>
      </p:sp>
      <p:cxnSp>
        <p:nvCxnSpPr>
          <p:cNvPr id="6" name="Straight Arrow Connector 5">
            <a:extLst>
              <a:ext uri="{FF2B5EF4-FFF2-40B4-BE49-F238E27FC236}">
                <a16:creationId xmlns:a16="http://schemas.microsoft.com/office/drawing/2014/main" id="{A6A5CAC3-5BA4-5849-8C67-7BA5DE63642A}"/>
              </a:ext>
            </a:extLst>
          </p:cNvPr>
          <p:cNvCxnSpPr>
            <a:cxnSpLocks/>
            <a:endCxn id="8" idx="0"/>
          </p:cNvCxnSpPr>
          <p:nvPr/>
        </p:nvCxnSpPr>
        <p:spPr bwMode="auto">
          <a:xfrm flipH="1">
            <a:off x="2541556" y="3237301"/>
            <a:ext cx="1740432"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8" name="TextBox 7">
            <a:extLst>
              <a:ext uri="{FF2B5EF4-FFF2-40B4-BE49-F238E27FC236}">
                <a16:creationId xmlns:a16="http://schemas.microsoft.com/office/drawing/2014/main" id="{774645B4-81F3-1546-868A-3C17203030F7}"/>
              </a:ext>
            </a:extLst>
          </p:cNvPr>
          <p:cNvSpPr txBox="1"/>
          <p:nvPr/>
        </p:nvSpPr>
        <p:spPr>
          <a:xfrm>
            <a:off x="180911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Formulation</a:t>
            </a:r>
          </a:p>
        </p:txBody>
      </p:sp>
      <p:sp>
        <p:nvSpPr>
          <p:cNvPr id="9" name="TextBox 8">
            <a:extLst>
              <a:ext uri="{FF2B5EF4-FFF2-40B4-BE49-F238E27FC236}">
                <a16:creationId xmlns:a16="http://schemas.microsoft.com/office/drawing/2014/main" id="{FB208A37-70EC-964E-BF69-87AC7AB85437}"/>
              </a:ext>
            </a:extLst>
          </p:cNvPr>
          <p:cNvSpPr txBox="1"/>
          <p:nvPr/>
        </p:nvSpPr>
        <p:spPr>
          <a:xfrm>
            <a:off x="3965934"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Graph</a:t>
            </a:r>
          </a:p>
        </p:txBody>
      </p:sp>
      <p:sp>
        <p:nvSpPr>
          <p:cNvPr id="10" name="TextBox 9">
            <a:extLst>
              <a:ext uri="{FF2B5EF4-FFF2-40B4-BE49-F238E27FC236}">
                <a16:creationId xmlns:a16="http://schemas.microsoft.com/office/drawing/2014/main" id="{F05323EE-D2C1-E647-BECA-FDDB5DA1A995}"/>
              </a:ext>
            </a:extLst>
          </p:cNvPr>
          <p:cNvSpPr txBox="1"/>
          <p:nvPr/>
        </p:nvSpPr>
        <p:spPr>
          <a:xfrm>
            <a:off x="612274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Algorithm</a:t>
            </a:r>
          </a:p>
        </p:txBody>
      </p:sp>
      <p:cxnSp>
        <p:nvCxnSpPr>
          <p:cNvPr id="11" name="Straight Arrow Connector 10">
            <a:extLst>
              <a:ext uri="{FF2B5EF4-FFF2-40B4-BE49-F238E27FC236}">
                <a16:creationId xmlns:a16="http://schemas.microsoft.com/office/drawing/2014/main" id="{C18918D8-810E-9E4F-AA8F-35B23815426A}"/>
              </a:ext>
            </a:extLst>
          </p:cNvPr>
          <p:cNvCxnSpPr>
            <a:cxnSpLocks/>
            <a:endCxn id="9" idx="0"/>
          </p:cNvCxnSpPr>
          <p:nvPr/>
        </p:nvCxnSpPr>
        <p:spPr bwMode="auto">
          <a:xfrm>
            <a:off x="4698370" y="3237301"/>
            <a:ext cx="1"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ECDD1643-239A-7343-9460-2797F8794B39}"/>
              </a:ext>
            </a:extLst>
          </p:cNvPr>
          <p:cNvCxnSpPr>
            <a:cxnSpLocks/>
            <a:endCxn id="10" idx="0"/>
          </p:cNvCxnSpPr>
          <p:nvPr/>
        </p:nvCxnSpPr>
        <p:spPr bwMode="auto">
          <a:xfrm>
            <a:off x="5481858" y="3237301"/>
            <a:ext cx="1373328"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9" name="Down Arrow 18">
            <a:extLst>
              <a:ext uri="{FF2B5EF4-FFF2-40B4-BE49-F238E27FC236}">
                <a16:creationId xmlns:a16="http://schemas.microsoft.com/office/drawing/2014/main" id="{3AFC2601-0505-5D46-B9F4-F4A19AD6EE61}"/>
              </a:ext>
            </a:extLst>
          </p:cNvPr>
          <p:cNvSpPr/>
          <p:nvPr/>
        </p:nvSpPr>
        <p:spPr bwMode="auto">
          <a:xfrm>
            <a:off x="4516701" y="2204249"/>
            <a:ext cx="363338" cy="510564"/>
          </a:xfrm>
          <a:prstGeom prst="downArrow">
            <a:avLst/>
          </a:prstGeom>
          <a:solidFill>
            <a:schemeClr val="accent6">
              <a:lumMod val="40000"/>
              <a:lumOff val="60000"/>
            </a:schemeClr>
          </a:solidFill>
          <a:ln w="9525" cap="flat" cmpd="sng" algn="ctr">
            <a:solidFill>
              <a:srgbClr val="C00000">
                <a:alpha val="50000"/>
              </a:srgbClr>
            </a:solidFill>
            <a:prstDash val="solid"/>
            <a:round/>
            <a:headEnd type="none" w="med" len="med"/>
            <a:tailEnd type="none" w="med" len="med"/>
          </a:ln>
          <a:effectLst>
            <a:reflection endPos="0" dist="508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 name="Rounded Rectangle 1">
            <a:extLst>
              <a:ext uri="{FF2B5EF4-FFF2-40B4-BE49-F238E27FC236}">
                <a16:creationId xmlns:a16="http://schemas.microsoft.com/office/drawing/2014/main" id="{A3B0A9E4-CEB3-A443-A4F8-29004BD35705}"/>
              </a:ext>
            </a:extLst>
          </p:cNvPr>
          <p:cNvSpPr/>
          <p:nvPr/>
        </p:nvSpPr>
        <p:spPr bwMode="auto">
          <a:xfrm>
            <a:off x="2109588" y="1277737"/>
            <a:ext cx="5177563" cy="2249845"/>
          </a:xfrm>
          <a:prstGeom prst="roundRect">
            <a:avLst/>
          </a:prstGeom>
          <a:noFill/>
          <a:ln w="19050" cap="flat" cmpd="sng" algn="ctr">
            <a:solidFill>
              <a:schemeClr val="accent1">
                <a:alpha val="50000"/>
              </a:schemeClr>
            </a:solidFill>
            <a:prstDash val="sysDash"/>
            <a:round/>
            <a:headEnd type="none" w="med" len="med"/>
            <a:tailEnd type="none" w="med" len="med"/>
          </a:ln>
          <a:effectLst>
            <a:reflection endPos="0" dist="508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8" name="Rounded Rectangle 27">
            <a:extLst>
              <a:ext uri="{FF2B5EF4-FFF2-40B4-BE49-F238E27FC236}">
                <a16:creationId xmlns:a16="http://schemas.microsoft.com/office/drawing/2014/main" id="{589D3188-0D92-E74D-B180-4B63789D5212}"/>
              </a:ext>
            </a:extLst>
          </p:cNvPr>
          <p:cNvSpPr/>
          <p:nvPr/>
        </p:nvSpPr>
        <p:spPr bwMode="auto">
          <a:xfrm>
            <a:off x="1152083" y="3896914"/>
            <a:ext cx="7138073" cy="1837767"/>
          </a:xfrm>
          <a:prstGeom prst="roundRect">
            <a:avLst/>
          </a:prstGeom>
          <a:noFill/>
          <a:ln w="1905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grpSp>
        <p:nvGrpSpPr>
          <p:cNvPr id="16" name="Group 15">
            <a:extLst>
              <a:ext uri="{FF2B5EF4-FFF2-40B4-BE49-F238E27FC236}">
                <a16:creationId xmlns:a16="http://schemas.microsoft.com/office/drawing/2014/main" id="{13DA711E-2463-7E46-8BFF-DC0A8EA82435}"/>
              </a:ext>
            </a:extLst>
          </p:cNvPr>
          <p:cNvGrpSpPr/>
          <p:nvPr/>
        </p:nvGrpSpPr>
        <p:grpSpPr>
          <a:xfrm>
            <a:off x="3848353" y="4937932"/>
            <a:ext cx="1857482" cy="539356"/>
            <a:chOff x="3573325" y="4956546"/>
            <a:chExt cx="2341509" cy="655592"/>
          </a:xfrm>
        </p:grpSpPr>
        <p:sp>
          <p:nvSpPr>
            <p:cNvPr id="17" name="Oval 16">
              <a:extLst>
                <a:ext uri="{FF2B5EF4-FFF2-40B4-BE49-F238E27FC236}">
                  <a16:creationId xmlns:a16="http://schemas.microsoft.com/office/drawing/2014/main" id="{550C98E9-08B5-E84A-A66D-BE4F092E46A8}"/>
                </a:ext>
              </a:extLst>
            </p:cNvPr>
            <p:cNvSpPr/>
            <p:nvPr/>
          </p:nvSpPr>
          <p:spPr bwMode="auto">
            <a:xfrm>
              <a:off x="3573325" y="525797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b="1" dirty="0"/>
                <a:t>a</a:t>
              </a:r>
              <a:endParaRPr kumimoji="0" lang="en-US" sz="1400" b="1" i="0" u="none" strike="noStrike" cap="none" normalizeH="0" baseline="0" dirty="0">
                <a:ln>
                  <a:noFill/>
                </a:ln>
                <a:effectLst/>
              </a:endParaRPr>
            </a:p>
          </p:txBody>
        </p:sp>
        <p:sp>
          <p:nvSpPr>
            <p:cNvPr id="18" name="Oval 17">
              <a:extLst>
                <a:ext uri="{FF2B5EF4-FFF2-40B4-BE49-F238E27FC236}">
                  <a16:creationId xmlns:a16="http://schemas.microsoft.com/office/drawing/2014/main" id="{C4EA526B-40CA-7F4A-A81C-7D73F109705F}"/>
                </a:ext>
              </a:extLst>
            </p:cNvPr>
            <p:cNvSpPr/>
            <p:nvPr/>
          </p:nvSpPr>
          <p:spPr bwMode="auto">
            <a:xfrm>
              <a:off x="4572000" y="525797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b</a:t>
              </a:r>
            </a:p>
          </p:txBody>
        </p:sp>
        <p:cxnSp>
          <p:nvCxnSpPr>
            <p:cNvPr id="20" name="Straight Arrow Connector 19">
              <a:extLst>
                <a:ext uri="{FF2B5EF4-FFF2-40B4-BE49-F238E27FC236}">
                  <a16:creationId xmlns:a16="http://schemas.microsoft.com/office/drawing/2014/main" id="{BF8B0FF0-CCA2-604B-A297-894D9B2C7EF4}"/>
                </a:ext>
              </a:extLst>
            </p:cNvPr>
            <p:cNvCxnSpPr>
              <a:cxnSpLocks/>
              <a:stCxn id="17" idx="6"/>
            </p:cNvCxnSpPr>
            <p:nvPr/>
          </p:nvCxnSpPr>
          <p:spPr bwMode="auto">
            <a:xfrm>
              <a:off x="3906383" y="5430428"/>
              <a:ext cx="65199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DCFFEE9-5FDC-4D40-B733-E168D95D4550}"/>
                    </a:ext>
                  </a:extLst>
                </p:cNvPr>
                <p:cNvSpPr txBox="1"/>
                <p:nvPr/>
              </p:nvSpPr>
              <p:spPr>
                <a:xfrm>
                  <a:off x="3988137" y="4956546"/>
                  <a:ext cx="444583" cy="635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m:t>
                        </m:r>
                      </m:oMath>
                    </m:oMathPara>
                  </a14:m>
                  <a:endParaRPr lang="en-US" sz="1400" b="0" dirty="0">
                    <a:solidFill>
                      <a:srgbClr val="C00000"/>
                    </a:solidFill>
                  </a:endParaRPr>
                </a:p>
                <a:p>
                  <a:endParaRPr lang="en-US" sz="1400" dirty="0">
                    <a:solidFill>
                      <a:srgbClr val="C00000"/>
                    </a:solidFill>
                  </a:endParaRPr>
                </a:p>
              </p:txBody>
            </p:sp>
          </mc:Choice>
          <mc:Fallback xmlns="">
            <p:sp>
              <p:nvSpPr>
                <p:cNvPr id="21" name="TextBox 20">
                  <a:extLst>
                    <a:ext uri="{FF2B5EF4-FFF2-40B4-BE49-F238E27FC236}">
                      <a16:creationId xmlns:a16="http://schemas.microsoft.com/office/drawing/2014/main" id="{BDCFFEE9-5FDC-4D40-B733-E168D95D4550}"/>
                    </a:ext>
                  </a:extLst>
                </p:cNvPr>
                <p:cNvSpPr txBox="1">
                  <a:spLocks noRot="1" noChangeAspect="1" noMove="1" noResize="1" noEditPoints="1" noAdjustHandles="1" noChangeArrowheads="1" noChangeShapeType="1" noTextEdit="1"/>
                </p:cNvSpPr>
                <p:nvPr/>
              </p:nvSpPr>
              <p:spPr>
                <a:xfrm>
                  <a:off x="3988137" y="4956546"/>
                  <a:ext cx="444583" cy="635979"/>
                </a:xfrm>
                <a:prstGeom prst="rect">
                  <a:avLst/>
                </a:prstGeom>
                <a:blipFill>
                  <a:blip r:embed="rId2"/>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08B5BBFE-8F24-784E-9A89-06FA72F86F7A}"/>
                </a:ext>
              </a:extLst>
            </p:cNvPr>
            <p:cNvSpPr/>
            <p:nvPr/>
          </p:nvSpPr>
          <p:spPr bwMode="auto">
            <a:xfrm>
              <a:off x="5581776" y="5257979"/>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C</a:t>
              </a:r>
            </a:p>
          </p:txBody>
        </p:sp>
        <p:cxnSp>
          <p:nvCxnSpPr>
            <p:cNvPr id="23" name="Straight Arrow Connector 22">
              <a:extLst>
                <a:ext uri="{FF2B5EF4-FFF2-40B4-BE49-F238E27FC236}">
                  <a16:creationId xmlns:a16="http://schemas.microsoft.com/office/drawing/2014/main" id="{FAFE1453-C23F-7B44-A2CE-F9BB43D87AC3}"/>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854D500-AB7A-2146-BAAE-59EA337B5619}"/>
                    </a:ext>
                  </a:extLst>
                </p:cNvPr>
                <p:cNvSpPr txBox="1"/>
                <p:nvPr/>
              </p:nvSpPr>
              <p:spPr>
                <a:xfrm>
                  <a:off x="5044338" y="4976159"/>
                  <a:ext cx="444583" cy="635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m:t>
                        </m:r>
                      </m:oMath>
                    </m:oMathPara>
                  </a14:m>
                  <a:endParaRPr lang="en-US" sz="1400" b="0" dirty="0">
                    <a:solidFill>
                      <a:srgbClr val="C00000"/>
                    </a:solidFill>
                  </a:endParaRPr>
                </a:p>
                <a:p>
                  <a:endParaRPr lang="en-US" sz="1400" dirty="0">
                    <a:solidFill>
                      <a:srgbClr val="C00000"/>
                    </a:solidFill>
                  </a:endParaRPr>
                </a:p>
              </p:txBody>
            </p:sp>
          </mc:Choice>
          <mc:Fallback xmlns="">
            <p:sp>
              <p:nvSpPr>
                <p:cNvPr id="24" name="TextBox 23">
                  <a:extLst>
                    <a:ext uri="{FF2B5EF4-FFF2-40B4-BE49-F238E27FC236}">
                      <a16:creationId xmlns:a16="http://schemas.microsoft.com/office/drawing/2014/main" id="{5854D500-AB7A-2146-BAAE-59EA337B5619}"/>
                    </a:ext>
                  </a:extLst>
                </p:cNvPr>
                <p:cNvSpPr txBox="1">
                  <a:spLocks noRot="1" noChangeAspect="1" noMove="1" noResize="1" noEditPoints="1" noAdjustHandles="1" noChangeArrowheads="1" noChangeShapeType="1" noTextEdit="1"/>
                </p:cNvSpPr>
                <p:nvPr/>
              </p:nvSpPr>
              <p:spPr>
                <a:xfrm>
                  <a:off x="5044338" y="4976159"/>
                  <a:ext cx="444583" cy="635979"/>
                </a:xfrm>
                <a:prstGeom prst="rect">
                  <a:avLst/>
                </a:prstGeom>
                <a:blipFill>
                  <a:blip r:embed="rId3"/>
                  <a:stretch>
                    <a:fillRect/>
                  </a:stretch>
                </a:blipFill>
              </p:spPr>
              <p:txBody>
                <a:bodyPr/>
                <a:lstStyle/>
                <a:p>
                  <a:r>
                    <a:rPr lang="en-US">
                      <a:noFill/>
                    </a:rPr>
                    <a:t> </a:t>
                  </a:r>
                </a:p>
              </p:txBody>
            </p:sp>
          </mc:Fallback>
        </mc:AlternateContent>
      </p:grpSp>
      <p:sp>
        <p:nvSpPr>
          <p:cNvPr id="25" name="Text Box 1069">
            <a:extLst>
              <a:ext uri="{FF2B5EF4-FFF2-40B4-BE49-F238E27FC236}">
                <a16:creationId xmlns:a16="http://schemas.microsoft.com/office/drawing/2014/main" id="{71BB574F-9186-1140-8E41-B9B8B00FCA06}"/>
              </a:ext>
            </a:extLst>
          </p:cNvPr>
          <p:cNvSpPr txBox="1">
            <a:spLocks noChangeArrowheads="1"/>
          </p:cNvSpPr>
          <p:nvPr/>
        </p:nvSpPr>
        <p:spPr bwMode="auto">
          <a:xfrm>
            <a:off x="1860988" y="4892728"/>
            <a:ext cx="114486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dirty="0">
                <a:solidFill>
                  <a:srgbClr val="C00000"/>
                </a:solidFill>
              </a:rPr>
              <a:t>M </a:t>
            </a:r>
            <a:r>
              <a:rPr lang="en-US" altLang="en-US" sz="1400" dirty="0">
                <a:solidFill>
                  <a:srgbClr val="C00000"/>
                </a:solidFill>
                <a:sym typeface="Symbol" pitchFamily="18" charset="2"/>
              </a:rPr>
              <a:t> M  </a:t>
            </a:r>
            <a:r>
              <a:rPr lang="en-US" altLang="en-US" sz="1400" dirty="0" err="1">
                <a:solidFill>
                  <a:srgbClr val="C00000"/>
                </a:solidFill>
                <a:sym typeface="Symbol" pitchFamily="18" charset="2"/>
              </a:rPr>
              <a:t>M</a:t>
            </a:r>
            <a:endParaRPr lang="en-US" altLang="en-US" sz="1400" dirty="0">
              <a:solidFill>
                <a:srgbClr val="C00000"/>
              </a:solidFill>
              <a:sym typeface="Symbol" pitchFamily="18" charset="2"/>
            </a:endParaRPr>
          </a:p>
          <a:p>
            <a:r>
              <a:rPr lang="en-US" altLang="en-US" sz="1400" dirty="0">
                <a:solidFill>
                  <a:srgbClr val="C00000"/>
                </a:solidFill>
              </a:rPr>
              <a:t>      |   (  M  )</a:t>
            </a:r>
          </a:p>
          <a:p>
            <a:r>
              <a:rPr lang="en-US" altLang="en-US" sz="1400" dirty="0">
                <a:solidFill>
                  <a:srgbClr val="C00000"/>
                </a:solidFill>
              </a:rPr>
              <a:t>      |   (  )</a:t>
            </a:r>
          </a:p>
        </p:txBody>
      </p:sp>
      <p:sp>
        <p:nvSpPr>
          <p:cNvPr id="26" name="Can 25">
            <a:extLst>
              <a:ext uri="{FF2B5EF4-FFF2-40B4-BE49-F238E27FC236}">
                <a16:creationId xmlns:a16="http://schemas.microsoft.com/office/drawing/2014/main" id="{86F46813-1281-6D49-98FA-867EFF4EA873}"/>
              </a:ext>
            </a:extLst>
          </p:cNvPr>
          <p:cNvSpPr/>
          <p:nvPr/>
        </p:nvSpPr>
        <p:spPr>
          <a:xfrm>
            <a:off x="6211253" y="4864862"/>
            <a:ext cx="1373329" cy="701631"/>
          </a:xfrm>
          <a:prstGeom prst="can">
            <a:avLst/>
          </a:prstGeom>
          <a:solidFill>
            <a:schemeClr val="bg1">
              <a:alpha val="7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C00000"/>
                </a:solidFill>
                <a:latin typeface="+mj-lt"/>
              </a:rPr>
              <a:t>Reachability</a:t>
            </a:r>
            <a:br>
              <a:rPr lang="en-US" sz="1000" dirty="0">
                <a:solidFill>
                  <a:srgbClr val="C00000"/>
                </a:solidFill>
                <a:latin typeface="+mj-lt"/>
              </a:rPr>
            </a:br>
            <a:r>
              <a:rPr lang="en-US" sz="1000" dirty="0">
                <a:solidFill>
                  <a:srgbClr val="C00000"/>
                </a:solidFill>
                <a:latin typeface="+mj-lt"/>
              </a:rPr>
              <a:t>Framework</a:t>
            </a:r>
          </a:p>
        </p:txBody>
      </p:sp>
    </p:spTree>
    <p:extLst>
      <p:ext uri="{BB962C8B-B14F-4D97-AF65-F5344CB8AC3E}">
        <p14:creationId xmlns:p14="http://schemas.microsoft.com/office/powerpoint/2010/main" val="269483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89FE-17C5-7E4D-81BE-14705AFA2414}"/>
              </a:ext>
            </a:extLst>
          </p:cNvPr>
          <p:cNvSpPr>
            <a:spLocks noGrp="1"/>
          </p:cNvSpPr>
          <p:nvPr>
            <p:ph type="title"/>
          </p:nvPr>
        </p:nvSpPr>
        <p:spPr/>
        <p:txBody>
          <a:bodyPr/>
          <a:lstStyle/>
          <a:p>
            <a:r>
              <a:rPr lang="en-US" dirty="0"/>
              <a:t>A New Class of Language Reachability</a:t>
            </a:r>
          </a:p>
        </p:txBody>
      </p:sp>
      <p:sp>
        <p:nvSpPr>
          <p:cNvPr id="3" name="Content Placeholder 2">
            <a:extLst>
              <a:ext uri="{FF2B5EF4-FFF2-40B4-BE49-F238E27FC236}">
                <a16:creationId xmlns:a16="http://schemas.microsoft.com/office/drawing/2014/main" id="{B75CC877-29CD-B14F-9D53-113173D175BA}"/>
              </a:ext>
            </a:extLst>
          </p:cNvPr>
          <p:cNvSpPr>
            <a:spLocks noGrp="1"/>
          </p:cNvSpPr>
          <p:nvPr>
            <p:ph idx="1"/>
          </p:nvPr>
        </p:nvSpPr>
        <p:spPr/>
        <p:txBody>
          <a:bodyPr/>
          <a:lstStyle/>
          <a:p>
            <a:r>
              <a:rPr lang="en-US" altLang="zh-Hans" dirty="0"/>
              <a:t>Rationale</a:t>
            </a:r>
          </a:p>
          <a:p>
            <a:pPr lvl="1"/>
            <a:r>
              <a:rPr lang="en-US" altLang="zh-Hans" dirty="0"/>
              <a:t>Traditional CFL-reachability</a:t>
            </a:r>
          </a:p>
          <a:p>
            <a:pPr lvl="1"/>
            <a:endParaRPr lang="en-US" altLang="zh-Hans" dirty="0"/>
          </a:p>
          <a:p>
            <a:pPr lvl="1"/>
            <a:endParaRPr lang="en-US" altLang="zh-Hans" dirty="0"/>
          </a:p>
          <a:p>
            <a:pPr lvl="1"/>
            <a:endParaRPr lang="en-US" altLang="zh-Hans" dirty="0"/>
          </a:p>
          <a:p>
            <a:pPr lvl="1"/>
            <a:endParaRPr lang="en-US" altLang="zh-Hans" dirty="0"/>
          </a:p>
          <a:p>
            <a:pPr lvl="1"/>
            <a:endParaRPr lang="en-US" altLang="zh-Hans" dirty="0"/>
          </a:p>
          <a:p>
            <a:pPr lvl="1"/>
            <a:r>
              <a:rPr lang="en-US" altLang="zh-Hans" dirty="0"/>
              <a:t>New perspective</a:t>
            </a:r>
            <a:br>
              <a:rPr lang="en-US" altLang="zh-Hans" dirty="0"/>
            </a:br>
            <a:r>
              <a:rPr lang="en-US" altLang="zh-Hans" dirty="0"/>
              <a:t>[Zhang and Su 2017] </a:t>
            </a:r>
            <a:endParaRPr lang="en-US" dirty="0"/>
          </a:p>
        </p:txBody>
      </p:sp>
      <p:sp>
        <p:nvSpPr>
          <p:cNvPr id="4" name="Slide Number Placeholder 3">
            <a:extLst>
              <a:ext uri="{FF2B5EF4-FFF2-40B4-BE49-F238E27FC236}">
                <a16:creationId xmlns:a16="http://schemas.microsoft.com/office/drawing/2014/main" id="{D3FE70EB-F38E-4C4C-B73A-5D8B4998919B}"/>
              </a:ext>
            </a:extLst>
          </p:cNvPr>
          <p:cNvSpPr>
            <a:spLocks noGrp="1"/>
          </p:cNvSpPr>
          <p:nvPr>
            <p:ph type="sldNum" sz="quarter" idx="12"/>
          </p:nvPr>
        </p:nvSpPr>
        <p:spPr/>
        <p:txBody>
          <a:bodyPr/>
          <a:lstStyle/>
          <a:p>
            <a:fld id="{59758685-D67A-AD45-9729-F546317A0807}" type="slidenum">
              <a:rPr lang="en-US" smtClean="0"/>
              <a:t>30</a:t>
            </a:fld>
            <a:endParaRPr lang="en-US"/>
          </a:p>
        </p:txBody>
      </p:sp>
      <p:sp>
        <p:nvSpPr>
          <p:cNvPr id="17" name="Rectangle: Rounded Corners 6">
            <a:extLst>
              <a:ext uri="{FF2B5EF4-FFF2-40B4-BE49-F238E27FC236}">
                <a16:creationId xmlns:a16="http://schemas.microsoft.com/office/drawing/2014/main" id="{7C87F631-5E33-A943-855F-20C9A0F51764}"/>
              </a:ext>
            </a:extLst>
          </p:cNvPr>
          <p:cNvSpPr/>
          <p:nvPr/>
        </p:nvSpPr>
        <p:spPr>
          <a:xfrm>
            <a:off x="3289287" y="2454471"/>
            <a:ext cx="1592228" cy="48474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9D65C3F7-19F4-FA48-A6F0-9A862F47189B}"/>
              </a:ext>
            </a:extLst>
          </p:cNvPr>
          <p:cNvSpPr txBox="1"/>
          <p:nvPr/>
        </p:nvSpPr>
        <p:spPr>
          <a:xfrm>
            <a:off x="3289287" y="2454471"/>
            <a:ext cx="1592228" cy="507831"/>
          </a:xfrm>
          <a:prstGeom prst="rect">
            <a:avLst/>
          </a:prstGeom>
          <a:noFill/>
          <a:ln>
            <a:noFill/>
          </a:ln>
        </p:spPr>
        <p:txBody>
          <a:bodyPr wrap="square" rtlCol="0">
            <a:spAutoFit/>
          </a:bodyPr>
          <a:lstStyle/>
          <a:p>
            <a:pPr algn="ctr"/>
            <a:r>
              <a:rPr lang="en-US" sz="1350" dirty="0"/>
              <a:t>Hard Reachability Problems</a:t>
            </a:r>
          </a:p>
        </p:txBody>
      </p:sp>
      <p:sp>
        <p:nvSpPr>
          <p:cNvPr id="19" name="Rectangle: Rounded Corners 7">
            <a:extLst>
              <a:ext uri="{FF2B5EF4-FFF2-40B4-BE49-F238E27FC236}">
                <a16:creationId xmlns:a16="http://schemas.microsoft.com/office/drawing/2014/main" id="{A5675123-5FD3-ED42-8570-F9BCC3322324}"/>
              </a:ext>
            </a:extLst>
          </p:cNvPr>
          <p:cNvSpPr/>
          <p:nvPr/>
        </p:nvSpPr>
        <p:spPr>
          <a:xfrm>
            <a:off x="2312548" y="3419187"/>
            <a:ext cx="1592228" cy="48474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8">
            <a:extLst>
              <a:ext uri="{FF2B5EF4-FFF2-40B4-BE49-F238E27FC236}">
                <a16:creationId xmlns:a16="http://schemas.microsoft.com/office/drawing/2014/main" id="{CEF5F882-09E7-0243-B984-B092F3EA730D}"/>
              </a:ext>
            </a:extLst>
          </p:cNvPr>
          <p:cNvSpPr/>
          <p:nvPr/>
        </p:nvSpPr>
        <p:spPr>
          <a:xfrm>
            <a:off x="4305654" y="3387109"/>
            <a:ext cx="1592228" cy="48474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02612CC7-260E-BA48-A9E4-0324D6FE83E8}"/>
              </a:ext>
            </a:extLst>
          </p:cNvPr>
          <p:cNvSpPr txBox="1"/>
          <p:nvPr/>
        </p:nvSpPr>
        <p:spPr>
          <a:xfrm>
            <a:off x="2312548" y="3523061"/>
            <a:ext cx="1592228" cy="300082"/>
          </a:xfrm>
          <a:prstGeom prst="rect">
            <a:avLst/>
          </a:prstGeom>
          <a:noFill/>
          <a:ln>
            <a:noFill/>
          </a:ln>
        </p:spPr>
        <p:txBody>
          <a:bodyPr wrap="square" rtlCol="0">
            <a:spAutoFit/>
          </a:bodyPr>
          <a:lstStyle/>
          <a:p>
            <a:pPr algn="ctr"/>
            <a:r>
              <a:rPr lang="en-US" sz="1350" dirty="0"/>
              <a:t>Algorithm</a:t>
            </a:r>
          </a:p>
        </p:txBody>
      </p:sp>
      <p:sp>
        <p:nvSpPr>
          <p:cNvPr id="22" name="TextBox 21">
            <a:extLst>
              <a:ext uri="{FF2B5EF4-FFF2-40B4-BE49-F238E27FC236}">
                <a16:creationId xmlns:a16="http://schemas.microsoft.com/office/drawing/2014/main" id="{ED1BFB79-AD5B-6542-8545-310B5B26DF38}"/>
              </a:ext>
            </a:extLst>
          </p:cNvPr>
          <p:cNvSpPr txBox="1"/>
          <p:nvPr/>
        </p:nvSpPr>
        <p:spPr>
          <a:xfrm>
            <a:off x="4305654" y="3407645"/>
            <a:ext cx="1592228" cy="507831"/>
          </a:xfrm>
          <a:prstGeom prst="rect">
            <a:avLst/>
          </a:prstGeom>
          <a:noFill/>
          <a:ln>
            <a:noFill/>
          </a:ln>
        </p:spPr>
        <p:txBody>
          <a:bodyPr wrap="square" rtlCol="0">
            <a:spAutoFit/>
          </a:bodyPr>
          <a:lstStyle/>
          <a:p>
            <a:pPr algn="ctr"/>
            <a:r>
              <a:rPr lang="en-US" sz="1350" dirty="0"/>
              <a:t>Approximation:</a:t>
            </a:r>
            <a:br>
              <a:rPr lang="en-US" sz="1350" dirty="0"/>
            </a:br>
            <a:r>
              <a:rPr lang="en-US" sz="1350" dirty="0"/>
              <a:t>Formulation</a:t>
            </a:r>
          </a:p>
        </p:txBody>
      </p:sp>
      <p:cxnSp>
        <p:nvCxnSpPr>
          <p:cNvPr id="23" name="Straight Connector 22">
            <a:extLst>
              <a:ext uri="{FF2B5EF4-FFF2-40B4-BE49-F238E27FC236}">
                <a16:creationId xmlns:a16="http://schemas.microsoft.com/office/drawing/2014/main" id="{A4A73AF4-29F5-A34A-8A8C-397CF65DF04B}"/>
              </a:ext>
            </a:extLst>
          </p:cNvPr>
          <p:cNvCxnSpPr>
            <a:stCxn id="23" idx="0"/>
            <a:endCxn id="18" idx="2"/>
          </p:cNvCxnSpPr>
          <p:nvPr/>
        </p:nvCxnSpPr>
        <p:spPr>
          <a:xfrm flipV="1">
            <a:off x="3108662" y="2962302"/>
            <a:ext cx="976739" cy="4568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7323C4-78E4-104D-8795-AFE5BB968350}"/>
              </a:ext>
            </a:extLst>
          </p:cNvPr>
          <p:cNvCxnSpPr>
            <a:cxnSpLocks/>
            <a:stCxn id="24" idx="0"/>
            <a:endCxn id="18" idx="2"/>
          </p:cNvCxnSpPr>
          <p:nvPr/>
        </p:nvCxnSpPr>
        <p:spPr>
          <a:xfrm flipH="1" flipV="1">
            <a:off x="4085401" y="2962302"/>
            <a:ext cx="1016367" cy="4248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Rounded Corners 6">
            <a:extLst>
              <a:ext uri="{FF2B5EF4-FFF2-40B4-BE49-F238E27FC236}">
                <a16:creationId xmlns:a16="http://schemas.microsoft.com/office/drawing/2014/main" id="{5F593423-DC51-1848-B0A5-E4F046792EF6}"/>
              </a:ext>
            </a:extLst>
          </p:cNvPr>
          <p:cNvSpPr/>
          <p:nvPr/>
        </p:nvSpPr>
        <p:spPr>
          <a:xfrm>
            <a:off x="5130640" y="4452754"/>
            <a:ext cx="1592228" cy="48474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55EDE42-C9E0-154E-AA2D-BDCBB4CEF501}"/>
              </a:ext>
            </a:extLst>
          </p:cNvPr>
          <p:cNvSpPr txBox="1"/>
          <p:nvPr/>
        </p:nvSpPr>
        <p:spPr>
          <a:xfrm>
            <a:off x="5130640" y="4452754"/>
            <a:ext cx="1592228" cy="507831"/>
          </a:xfrm>
          <a:prstGeom prst="rect">
            <a:avLst/>
          </a:prstGeom>
          <a:noFill/>
          <a:ln>
            <a:noFill/>
          </a:ln>
        </p:spPr>
        <p:txBody>
          <a:bodyPr wrap="square" rtlCol="0">
            <a:spAutoFit/>
          </a:bodyPr>
          <a:lstStyle/>
          <a:p>
            <a:pPr algn="ctr"/>
            <a:r>
              <a:rPr lang="en-US" sz="1350" dirty="0"/>
              <a:t>Hard Reachability Problems</a:t>
            </a:r>
          </a:p>
        </p:txBody>
      </p:sp>
      <p:sp>
        <p:nvSpPr>
          <p:cNvPr id="27" name="Rectangle: Rounded Corners 7">
            <a:extLst>
              <a:ext uri="{FF2B5EF4-FFF2-40B4-BE49-F238E27FC236}">
                <a16:creationId xmlns:a16="http://schemas.microsoft.com/office/drawing/2014/main" id="{77E1586B-41B7-AE4A-8D0E-E84F3BB65A03}"/>
              </a:ext>
            </a:extLst>
          </p:cNvPr>
          <p:cNvSpPr/>
          <p:nvPr/>
        </p:nvSpPr>
        <p:spPr>
          <a:xfrm>
            <a:off x="4153901" y="5417470"/>
            <a:ext cx="1592228" cy="48474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8">
            <a:extLst>
              <a:ext uri="{FF2B5EF4-FFF2-40B4-BE49-F238E27FC236}">
                <a16:creationId xmlns:a16="http://schemas.microsoft.com/office/drawing/2014/main" id="{617E99CA-C0BB-674C-9BDF-3C6D8A45C4AF}"/>
              </a:ext>
            </a:extLst>
          </p:cNvPr>
          <p:cNvSpPr/>
          <p:nvPr/>
        </p:nvSpPr>
        <p:spPr>
          <a:xfrm>
            <a:off x="6147007" y="5385392"/>
            <a:ext cx="1592228" cy="48474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F6489331-3D1B-1F41-9A39-5E11720671F3}"/>
              </a:ext>
            </a:extLst>
          </p:cNvPr>
          <p:cNvSpPr txBox="1"/>
          <p:nvPr/>
        </p:nvSpPr>
        <p:spPr>
          <a:xfrm>
            <a:off x="4153901" y="5405929"/>
            <a:ext cx="1592228" cy="507831"/>
          </a:xfrm>
          <a:prstGeom prst="rect">
            <a:avLst/>
          </a:prstGeom>
          <a:noFill/>
          <a:ln>
            <a:noFill/>
          </a:ln>
        </p:spPr>
        <p:txBody>
          <a:bodyPr wrap="square" rtlCol="0">
            <a:spAutoFit/>
          </a:bodyPr>
          <a:lstStyle/>
          <a:p>
            <a:pPr algn="ctr"/>
            <a:r>
              <a:rPr lang="en-US" sz="1350" dirty="0"/>
              <a:t>Approximation:</a:t>
            </a:r>
            <a:br>
              <a:rPr lang="en-US" sz="1350" dirty="0"/>
            </a:br>
            <a:r>
              <a:rPr lang="en-US" sz="1350" dirty="0"/>
              <a:t>Algorithm</a:t>
            </a:r>
          </a:p>
        </p:txBody>
      </p:sp>
      <p:sp>
        <p:nvSpPr>
          <p:cNvPr id="30" name="TextBox 29">
            <a:extLst>
              <a:ext uri="{FF2B5EF4-FFF2-40B4-BE49-F238E27FC236}">
                <a16:creationId xmlns:a16="http://schemas.microsoft.com/office/drawing/2014/main" id="{36613544-E867-B54C-90E2-7B6558BEDC16}"/>
              </a:ext>
            </a:extLst>
          </p:cNvPr>
          <p:cNvSpPr txBox="1"/>
          <p:nvPr/>
        </p:nvSpPr>
        <p:spPr>
          <a:xfrm>
            <a:off x="6147007" y="5479512"/>
            <a:ext cx="1592228" cy="300082"/>
          </a:xfrm>
          <a:prstGeom prst="rect">
            <a:avLst/>
          </a:prstGeom>
          <a:noFill/>
          <a:ln>
            <a:noFill/>
          </a:ln>
        </p:spPr>
        <p:txBody>
          <a:bodyPr wrap="square" rtlCol="0">
            <a:spAutoFit/>
          </a:bodyPr>
          <a:lstStyle/>
          <a:p>
            <a:pPr algn="ctr"/>
            <a:r>
              <a:rPr lang="en-US" sz="1350" dirty="0"/>
              <a:t>Formulation</a:t>
            </a:r>
          </a:p>
        </p:txBody>
      </p:sp>
      <p:cxnSp>
        <p:nvCxnSpPr>
          <p:cNvPr id="31" name="Straight Connector 30">
            <a:extLst>
              <a:ext uri="{FF2B5EF4-FFF2-40B4-BE49-F238E27FC236}">
                <a16:creationId xmlns:a16="http://schemas.microsoft.com/office/drawing/2014/main" id="{C7C9089B-B71A-7D4D-8BEC-055F1FD3C17E}"/>
              </a:ext>
            </a:extLst>
          </p:cNvPr>
          <p:cNvCxnSpPr/>
          <p:nvPr/>
        </p:nvCxnSpPr>
        <p:spPr>
          <a:xfrm flipV="1">
            <a:off x="4950015" y="4960585"/>
            <a:ext cx="976739" cy="4568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2BEDF2-9984-9B4B-97AF-4DB45FCE45B3}"/>
              </a:ext>
            </a:extLst>
          </p:cNvPr>
          <p:cNvCxnSpPr>
            <a:cxnSpLocks/>
          </p:cNvCxnSpPr>
          <p:nvPr/>
        </p:nvCxnSpPr>
        <p:spPr>
          <a:xfrm flipH="1" flipV="1">
            <a:off x="5926754" y="4960585"/>
            <a:ext cx="1016367" cy="4248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8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7" grpId="0" animBg="1"/>
      <p:bldP spid="18" grpId="0"/>
      <p:bldP spid="19" grpId="0" animBg="1"/>
      <p:bldP spid="20" grpId="0" animBg="1"/>
      <p:bldP spid="21" grpId="0"/>
      <p:bldP spid="22" grpId="0"/>
      <p:bldP spid="25" grpId="0" animBg="1"/>
      <p:bldP spid="26" grpId="0"/>
      <p:bldP spid="27" grpId="0" animBg="1"/>
      <p:bldP spid="28" grpId="0" animBg="1"/>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89FE-17C5-7E4D-81BE-14705AFA2414}"/>
              </a:ext>
            </a:extLst>
          </p:cNvPr>
          <p:cNvSpPr>
            <a:spLocks noGrp="1"/>
          </p:cNvSpPr>
          <p:nvPr>
            <p:ph type="title"/>
          </p:nvPr>
        </p:nvSpPr>
        <p:spPr/>
        <p:txBody>
          <a:bodyPr/>
          <a:lstStyle/>
          <a:p>
            <a:r>
              <a:rPr lang="en-US" dirty="0"/>
              <a:t>Using a New Class of Language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5CC877-29CD-B14F-9D53-113173D175BA}"/>
                  </a:ext>
                </a:extLst>
              </p:cNvPr>
              <p:cNvSpPr>
                <a:spLocks noGrp="1"/>
              </p:cNvSpPr>
              <p:nvPr>
                <p:ph idx="1"/>
              </p:nvPr>
            </p:nvSpPr>
            <p:spPr/>
            <p:txBody>
              <a:bodyPr/>
              <a:lstStyle/>
              <a:p>
                <a:r>
                  <a:rPr lang="en-US" dirty="0"/>
                  <a:t>Linear Conjunctive language [</a:t>
                </a:r>
                <a:r>
                  <a:rPr lang="en-US" dirty="0" err="1"/>
                  <a:t>Okhotin</a:t>
                </a:r>
                <a:r>
                  <a:rPr lang="en-US" dirty="0"/>
                  <a:t> 2001]</a:t>
                </a:r>
              </a:p>
              <a:p>
                <a:pPr lvl="1"/>
                <a:r>
                  <a:rPr lang="en-US" dirty="0"/>
                  <a:t>Precisely describe the D</a:t>
                </a:r>
                <a:r>
                  <a:rPr lang="en-US" baseline="-25000" dirty="0"/>
                  <a:t>c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err="1"/>
                  <a:t>D</a:t>
                </a:r>
                <a:r>
                  <a:rPr lang="en-US" baseline="-25000" dirty="0" err="1"/>
                  <a:t>f</a:t>
                </a:r>
                <a:r>
                  <a:rPr lang="en-US" dirty="0"/>
                  <a:t> language</a:t>
                </a:r>
              </a:p>
              <a:p>
                <a:pPr lvl="1"/>
                <a:r>
                  <a:rPr lang="en-US" dirty="0"/>
                  <a:t>A := </a:t>
                </a:r>
                <a:r>
                  <a:rPr lang="en-US" dirty="0">
                    <a:solidFill>
                      <a:srgbClr val="C00000"/>
                    </a:solidFill>
                  </a:rPr>
                  <a:t>b</a:t>
                </a:r>
                <a:r>
                  <a:rPr lang="en-US" dirty="0"/>
                  <a:t> B &amp; C </a:t>
                </a:r>
                <a:r>
                  <a:rPr lang="en-US" dirty="0">
                    <a:solidFill>
                      <a:srgbClr val="C00000"/>
                    </a:solidFill>
                  </a:rPr>
                  <a:t>c</a:t>
                </a:r>
              </a:p>
              <a:p>
                <a:pPr lvl="1"/>
                <a:r>
                  <a:rPr lang="en-US" dirty="0"/>
                  <a:t>Closed under all </a:t>
                </a:r>
                <a:r>
                  <a:rPr lang="en-HK" dirty="0"/>
                  <a:t>set-</a:t>
                </a:r>
                <a:r>
                  <a:rPr lang="en-HK" dirty="0" err="1"/>
                  <a:t>theoreti</a:t>
                </a:r>
                <a:r>
                  <a:rPr lang="en-US" dirty="0"/>
                  <a:t>c operations</a:t>
                </a:r>
              </a:p>
              <a:p>
                <a:r>
                  <a:rPr lang="en-US" dirty="0"/>
                  <a:t>Defined by Trellis Automata</a:t>
                </a:r>
              </a:p>
            </p:txBody>
          </p:sp>
        </mc:Choice>
        <mc:Fallback xmlns="">
          <p:sp>
            <p:nvSpPr>
              <p:cNvPr id="3" name="Content Placeholder 2">
                <a:extLst>
                  <a:ext uri="{FF2B5EF4-FFF2-40B4-BE49-F238E27FC236}">
                    <a16:creationId xmlns:a16="http://schemas.microsoft.com/office/drawing/2014/main" id="{B75CC877-29CD-B14F-9D53-113173D175BA}"/>
                  </a:ext>
                </a:extLst>
              </p:cNvPr>
              <p:cNvSpPr>
                <a:spLocks noGrp="1" noRot="1" noChangeAspect="1" noMove="1" noResize="1" noEditPoints="1" noAdjustHandles="1" noChangeArrowheads="1" noChangeShapeType="1" noTextEdit="1"/>
              </p:cNvSpPr>
              <p:nvPr>
                <p:ph idx="1"/>
              </p:nvPr>
            </p:nvSpPr>
            <p:spPr>
              <a:blipFill>
                <a:blip r:embed="rId3"/>
                <a:stretch>
                  <a:fillRect l="-1387" t="-13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3FE70EB-F38E-4C4C-B73A-5D8B4998919B}"/>
              </a:ext>
            </a:extLst>
          </p:cNvPr>
          <p:cNvSpPr>
            <a:spLocks noGrp="1"/>
          </p:cNvSpPr>
          <p:nvPr>
            <p:ph type="sldNum" sz="quarter" idx="12"/>
          </p:nvPr>
        </p:nvSpPr>
        <p:spPr/>
        <p:txBody>
          <a:bodyPr/>
          <a:lstStyle/>
          <a:p>
            <a:fld id="{59758685-D67A-AD45-9729-F546317A0807}" type="slidenum">
              <a:rPr lang="en-US" smtClean="0"/>
              <a:t>31</a:t>
            </a:fld>
            <a:endParaRPr lang="en-US"/>
          </a:p>
        </p:txBody>
      </p:sp>
      <p:pic>
        <p:nvPicPr>
          <p:cNvPr id="5" name="Picture 4">
            <a:extLst>
              <a:ext uri="{FF2B5EF4-FFF2-40B4-BE49-F238E27FC236}">
                <a16:creationId xmlns:a16="http://schemas.microsoft.com/office/drawing/2014/main" id="{061D3CA5-5DD9-8544-9943-4676152FDF93}"/>
              </a:ext>
            </a:extLst>
          </p:cNvPr>
          <p:cNvPicPr>
            <a:picLocks noChangeAspect="1"/>
          </p:cNvPicPr>
          <p:nvPr/>
        </p:nvPicPr>
        <p:blipFill rotWithShape="1">
          <a:blip r:embed="rId4">
            <a:extLst>
              <a:ext uri="{28A0092B-C50C-407E-A947-70E740481C1C}">
                <a14:useLocalDpi xmlns:a14="http://schemas.microsoft.com/office/drawing/2010/main" val="0"/>
              </a:ext>
            </a:extLst>
          </a:blip>
          <a:srcRect r="6494"/>
          <a:stretch/>
        </p:blipFill>
        <p:spPr>
          <a:xfrm>
            <a:off x="5207818" y="3515257"/>
            <a:ext cx="2127638" cy="1974716"/>
          </a:xfrm>
          <a:prstGeom prst="rect">
            <a:avLst/>
          </a:prstGeom>
        </p:spPr>
      </p:pic>
      <p:grpSp>
        <p:nvGrpSpPr>
          <p:cNvPr id="8" name="Group 7">
            <a:extLst>
              <a:ext uri="{FF2B5EF4-FFF2-40B4-BE49-F238E27FC236}">
                <a16:creationId xmlns:a16="http://schemas.microsoft.com/office/drawing/2014/main" id="{92EE3149-5B97-F748-BDBE-64D64419A4B3}"/>
              </a:ext>
            </a:extLst>
          </p:cNvPr>
          <p:cNvGrpSpPr/>
          <p:nvPr/>
        </p:nvGrpSpPr>
        <p:grpSpPr>
          <a:xfrm>
            <a:off x="5303770" y="5378752"/>
            <a:ext cx="1975096" cy="307777"/>
            <a:chOff x="5303770" y="5378752"/>
            <a:chExt cx="1975096" cy="307777"/>
          </a:xfrm>
        </p:grpSpPr>
        <p:cxnSp>
          <p:nvCxnSpPr>
            <p:cNvPr id="6" name="Straight Arrow Connector 5">
              <a:extLst>
                <a:ext uri="{FF2B5EF4-FFF2-40B4-BE49-F238E27FC236}">
                  <a16:creationId xmlns:a16="http://schemas.microsoft.com/office/drawing/2014/main" id="{4AD25462-ABFD-4141-A52E-8869E343A220}"/>
                </a:ext>
              </a:extLst>
            </p:cNvPr>
            <p:cNvCxnSpPr>
              <a:cxnSpLocks/>
            </p:cNvCxnSpPr>
            <p:nvPr/>
          </p:nvCxnSpPr>
          <p:spPr bwMode="auto">
            <a:xfrm>
              <a:off x="5378960" y="5669487"/>
              <a:ext cx="35572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F2D2FB-7FB3-DE4C-B83D-96AE0ED1AA67}"/>
                    </a:ext>
                  </a:extLst>
                </p:cNvPr>
                <p:cNvSpPr txBox="1"/>
                <p:nvPr/>
              </p:nvSpPr>
              <p:spPr>
                <a:xfrm>
                  <a:off x="5303770" y="5378752"/>
                  <a:ext cx="4309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𝑏</m:t>
                        </m:r>
                      </m:oMath>
                    </m:oMathPara>
                  </a14:m>
                  <a:endParaRPr lang="en-US" dirty="0">
                    <a:solidFill>
                      <a:srgbClr val="C00000"/>
                    </a:solidFill>
                  </a:endParaRPr>
                </a:p>
              </p:txBody>
            </p:sp>
          </mc:Choice>
          <mc:Fallback xmlns="">
            <p:sp>
              <p:nvSpPr>
                <p:cNvPr id="7" name="TextBox 6">
                  <a:extLst>
                    <a:ext uri="{FF2B5EF4-FFF2-40B4-BE49-F238E27FC236}">
                      <a16:creationId xmlns:a16="http://schemas.microsoft.com/office/drawing/2014/main" id="{F2F2D2FB-7FB3-DE4C-B83D-96AE0ED1AA67}"/>
                    </a:ext>
                  </a:extLst>
                </p:cNvPr>
                <p:cNvSpPr txBox="1">
                  <a:spLocks noRot="1" noChangeAspect="1" noMove="1" noResize="1" noEditPoints="1" noAdjustHandles="1" noChangeArrowheads="1" noChangeShapeType="1" noTextEdit="1"/>
                </p:cNvSpPr>
                <p:nvPr/>
              </p:nvSpPr>
              <p:spPr>
                <a:xfrm>
                  <a:off x="5303770" y="5378752"/>
                  <a:ext cx="430911" cy="307777"/>
                </a:xfrm>
                <a:prstGeom prst="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332E40B-171D-FA40-98B8-878976499824}"/>
                </a:ext>
              </a:extLst>
            </p:cNvPr>
            <p:cNvCxnSpPr>
              <a:cxnSpLocks/>
            </p:cNvCxnSpPr>
            <p:nvPr/>
          </p:nvCxnSpPr>
          <p:spPr bwMode="auto">
            <a:xfrm>
              <a:off x="5915916" y="5669487"/>
              <a:ext cx="136295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4DD9D3-75DF-3A45-A042-2E66A9E8A7CD}"/>
                    </a:ext>
                  </a:extLst>
                </p:cNvPr>
                <p:cNvSpPr txBox="1"/>
                <p:nvPr/>
              </p:nvSpPr>
              <p:spPr>
                <a:xfrm>
                  <a:off x="6381935" y="5378752"/>
                  <a:ext cx="4309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𝐵</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1B4DD9D3-75DF-3A45-A042-2E66A9E8A7CD}"/>
                    </a:ext>
                  </a:extLst>
                </p:cNvPr>
                <p:cNvSpPr txBox="1">
                  <a:spLocks noRot="1" noChangeAspect="1" noMove="1" noResize="1" noEditPoints="1" noAdjustHandles="1" noChangeArrowheads="1" noChangeShapeType="1" noTextEdit="1"/>
                </p:cNvSpPr>
                <p:nvPr/>
              </p:nvSpPr>
              <p:spPr>
                <a:xfrm>
                  <a:off x="6381935" y="5378752"/>
                  <a:ext cx="430911" cy="307777"/>
                </a:xfrm>
                <a:prstGeom prst="rect">
                  <a:avLst/>
                </a:prstGeom>
                <a:blipFill>
                  <a:blip r:embed="rId6"/>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639EE1C5-A78C-DC49-BCD5-07ED91225090}"/>
              </a:ext>
            </a:extLst>
          </p:cNvPr>
          <p:cNvGrpSpPr/>
          <p:nvPr/>
        </p:nvGrpSpPr>
        <p:grpSpPr>
          <a:xfrm>
            <a:off x="5378960" y="5642373"/>
            <a:ext cx="1899906" cy="332686"/>
            <a:chOff x="5378960" y="5642373"/>
            <a:chExt cx="1899906" cy="332686"/>
          </a:xfrm>
        </p:grpSpPr>
        <p:cxnSp>
          <p:nvCxnSpPr>
            <p:cNvPr id="12" name="Straight Arrow Connector 11">
              <a:extLst>
                <a:ext uri="{FF2B5EF4-FFF2-40B4-BE49-F238E27FC236}">
                  <a16:creationId xmlns:a16="http://schemas.microsoft.com/office/drawing/2014/main" id="{A4C792AD-5DFB-5C49-A78F-8E183DC6FA8E}"/>
                </a:ext>
              </a:extLst>
            </p:cNvPr>
            <p:cNvCxnSpPr>
              <a:cxnSpLocks/>
            </p:cNvCxnSpPr>
            <p:nvPr/>
          </p:nvCxnSpPr>
          <p:spPr bwMode="auto">
            <a:xfrm>
              <a:off x="6923145" y="5961166"/>
              <a:ext cx="355721"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E109B8B0-F954-1D4A-9237-D96AA1316797}"/>
                </a:ext>
              </a:extLst>
            </p:cNvPr>
            <p:cNvCxnSpPr>
              <a:cxnSpLocks/>
            </p:cNvCxnSpPr>
            <p:nvPr/>
          </p:nvCxnSpPr>
          <p:spPr bwMode="auto">
            <a:xfrm>
              <a:off x="5378960" y="5961166"/>
              <a:ext cx="1362950"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FC1BFB3-C9D2-9D40-81F3-434E0744EAA4}"/>
                    </a:ext>
                  </a:extLst>
                </p:cNvPr>
                <p:cNvSpPr txBox="1"/>
                <p:nvPr/>
              </p:nvSpPr>
              <p:spPr>
                <a:xfrm>
                  <a:off x="5830633" y="5667282"/>
                  <a:ext cx="4309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𝐶</m:t>
                        </m:r>
                      </m:oMath>
                    </m:oMathPara>
                  </a14:m>
                  <a:endParaRPr lang="en-US" dirty="0">
                    <a:solidFill>
                      <a:schemeClr val="tx1"/>
                    </a:solidFill>
                  </a:endParaRPr>
                </a:p>
              </p:txBody>
            </p:sp>
          </mc:Choice>
          <mc:Fallback xmlns="">
            <p:sp>
              <p:nvSpPr>
                <p:cNvPr id="15" name="TextBox 14">
                  <a:extLst>
                    <a:ext uri="{FF2B5EF4-FFF2-40B4-BE49-F238E27FC236}">
                      <a16:creationId xmlns:a16="http://schemas.microsoft.com/office/drawing/2014/main" id="{FFC1BFB3-C9D2-9D40-81F3-434E0744EAA4}"/>
                    </a:ext>
                  </a:extLst>
                </p:cNvPr>
                <p:cNvSpPr txBox="1">
                  <a:spLocks noRot="1" noChangeAspect="1" noMove="1" noResize="1" noEditPoints="1" noAdjustHandles="1" noChangeArrowheads="1" noChangeShapeType="1" noTextEdit="1"/>
                </p:cNvSpPr>
                <p:nvPr/>
              </p:nvSpPr>
              <p:spPr>
                <a:xfrm>
                  <a:off x="5830633" y="5667282"/>
                  <a:ext cx="430911"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A33E43C-EE0A-F84E-9A9E-6843C1AB5D7A}"/>
                    </a:ext>
                  </a:extLst>
                </p:cNvPr>
                <p:cNvSpPr txBox="1"/>
                <p:nvPr/>
              </p:nvSpPr>
              <p:spPr>
                <a:xfrm>
                  <a:off x="6847954" y="5642373"/>
                  <a:ext cx="4309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solidFill>
                            <a:latin typeface="Cambria Math" panose="02040503050406030204" pitchFamily="18" charset="0"/>
                          </a:rPr>
                          <m:t>𝑐</m:t>
                        </m:r>
                      </m:oMath>
                    </m:oMathPara>
                  </a14:m>
                  <a:endParaRPr lang="en-US" dirty="0">
                    <a:solidFill>
                      <a:srgbClr val="C00000"/>
                    </a:solidFill>
                  </a:endParaRPr>
                </a:p>
              </p:txBody>
            </p:sp>
          </mc:Choice>
          <mc:Fallback xmlns="">
            <p:sp>
              <p:nvSpPr>
                <p:cNvPr id="16" name="TextBox 15">
                  <a:extLst>
                    <a:ext uri="{FF2B5EF4-FFF2-40B4-BE49-F238E27FC236}">
                      <a16:creationId xmlns:a16="http://schemas.microsoft.com/office/drawing/2014/main" id="{9A33E43C-EE0A-F84E-9A9E-6843C1AB5D7A}"/>
                    </a:ext>
                  </a:extLst>
                </p:cNvPr>
                <p:cNvSpPr txBox="1">
                  <a:spLocks noRot="1" noChangeAspect="1" noMove="1" noResize="1" noEditPoints="1" noAdjustHandles="1" noChangeArrowheads="1" noChangeShapeType="1" noTextEdit="1"/>
                </p:cNvSpPr>
                <p:nvPr/>
              </p:nvSpPr>
              <p:spPr>
                <a:xfrm>
                  <a:off x="6847954" y="5642373"/>
                  <a:ext cx="430911" cy="307777"/>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425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F9F9-3411-B947-8260-0263A37C4AA5}"/>
              </a:ext>
            </a:extLst>
          </p:cNvPr>
          <p:cNvSpPr>
            <a:spLocks noGrp="1"/>
          </p:cNvSpPr>
          <p:nvPr>
            <p:ph type="title"/>
          </p:nvPr>
        </p:nvSpPr>
        <p:spPr/>
        <p:txBody>
          <a:bodyPr/>
          <a:lstStyle/>
          <a:p>
            <a:r>
              <a:rPr lang="en-US" dirty="0"/>
              <a:t>Programming the Trellis Automata</a:t>
            </a:r>
          </a:p>
        </p:txBody>
      </p:sp>
      <p:sp>
        <p:nvSpPr>
          <p:cNvPr id="4" name="Slide Number Placeholder 3">
            <a:extLst>
              <a:ext uri="{FF2B5EF4-FFF2-40B4-BE49-F238E27FC236}">
                <a16:creationId xmlns:a16="http://schemas.microsoft.com/office/drawing/2014/main" id="{6299C200-F245-A44B-BCDB-C4C7296C1423}"/>
              </a:ext>
            </a:extLst>
          </p:cNvPr>
          <p:cNvSpPr>
            <a:spLocks noGrp="1"/>
          </p:cNvSpPr>
          <p:nvPr>
            <p:ph type="sldNum" sz="quarter" idx="12"/>
          </p:nvPr>
        </p:nvSpPr>
        <p:spPr/>
        <p:txBody>
          <a:bodyPr/>
          <a:lstStyle/>
          <a:p>
            <a:fld id="{59758685-D67A-AD45-9729-F546317A0807}" type="slidenum">
              <a:rPr lang="en-US" smtClean="0"/>
              <a:pPr/>
              <a:t>32</a:t>
            </a:fld>
            <a:endParaRPr lang="en-US" dirty="0"/>
          </a:p>
        </p:txBody>
      </p:sp>
      <p:pic>
        <p:nvPicPr>
          <p:cNvPr id="6" name="Picture 5">
            <a:extLst>
              <a:ext uri="{FF2B5EF4-FFF2-40B4-BE49-F238E27FC236}">
                <a16:creationId xmlns:a16="http://schemas.microsoft.com/office/drawing/2014/main" id="{40DA2D55-0D7C-FF47-BEAF-AC6DB18B3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395" y="1845735"/>
            <a:ext cx="4049843" cy="3874028"/>
          </a:xfrm>
          <a:prstGeom prst="rect">
            <a:avLst/>
          </a:prstGeom>
        </p:spPr>
      </p:pic>
      <p:pic>
        <p:nvPicPr>
          <p:cNvPr id="3" name="Picture 2">
            <a:extLst>
              <a:ext uri="{FF2B5EF4-FFF2-40B4-BE49-F238E27FC236}">
                <a16:creationId xmlns:a16="http://schemas.microsoft.com/office/drawing/2014/main" id="{FFE217E4-4EB5-1748-80B1-FE64A7C577F9}"/>
              </a:ext>
            </a:extLst>
          </p:cNvPr>
          <p:cNvPicPr>
            <a:picLocks noChangeAspect="1"/>
          </p:cNvPicPr>
          <p:nvPr/>
        </p:nvPicPr>
        <p:blipFill>
          <a:blip r:embed="rId3"/>
          <a:stretch>
            <a:fillRect/>
          </a:stretch>
        </p:blipFill>
        <p:spPr>
          <a:xfrm>
            <a:off x="457200" y="2470329"/>
            <a:ext cx="3321833" cy="2285129"/>
          </a:xfrm>
          <a:prstGeom prst="rect">
            <a:avLst/>
          </a:prstGeom>
        </p:spPr>
      </p:pic>
    </p:spTree>
    <p:extLst>
      <p:ext uri="{BB962C8B-B14F-4D97-AF65-F5344CB8AC3E}">
        <p14:creationId xmlns:p14="http://schemas.microsoft.com/office/powerpoint/2010/main" val="246207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60B6-AF99-9942-A755-47ABE5675F4F}"/>
              </a:ext>
            </a:extLst>
          </p:cNvPr>
          <p:cNvSpPr>
            <a:spLocks noGrp="1"/>
          </p:cNvSpPr>
          <p:nvPr>
            <p:ph type="title"/>
          </p:nvPr>
        </p:nvSpPr>
        <p:spPr/>
        <p:txBody>
          <a:bodyPr>
            <a:normAutofit fontScale="90000"/>
          </a:bodyPr>
          <a:lstStyle/>
          <a:p>
            <a:r>
              <a:rPr lang="en-US" sz="3000" dirty="0"/>
              <a:t>Algorithm for Solving LCL-reachability [Zhang and Su 2017]</a:t>
            </a:r>
          </a:p>
        </p:txBody>
      </p:sp>
      <p:pic>
        <p:nvPicPr>
          <p:cNvPr id="5" name="Content Placeholder 4">
            <a:extLst>
              <a:ext uri="{FF2B5EF4-FFF2-40B4-BE49-F238E27FC236}">
                <a16:creationId xmlns:a16="http://schemas.microsoft.com/office/drawing/2014/main" id="{5873F6E4-B26B-3D47-A249-13CECB23D1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638" y="2052062"/>
            <a:ext cx="6562725" cy="3171825"/>
          </a:xfrm>
        </p:spPr>
      </p:pic>
      <p:sp>
        <p:nvSpPr>
          <p:cNvPr id="3" name="Slide Number Placeholder 2">
            <a:extLst>
              <a:ext uri="{FF2B5EF4-FFF2-40B4-BE49-F238E27FC236}">
                <a16:creationId xmlns:a16="http://schemas.microsoft.com/office/drawing/2014/main" id="{1F2793D2-1574-1749-831F-D8E8EBB9CBCB}"/>
              </a:ext>
            </a:extLst>
          </p:cNvPr>
          <p:cNvSpPr>
            <a:spLocks noGrp="1"/>
          </p:cNvSpPr>
          <p:nvPr>
            <p:ph type="sldNum" sz="quarter" idx="12"/>
          </p:nvPr>
        </p:nvSpPr>
        <p:spPr/>
        <p:txBody>
          <a:bodyPr/>
          <a:lstStyle/>
          <a:p>
            <a:fld id="{59758685-D67A-AD45-9729-F546317A0807}" type="slidenum">
              <a:rPr lang="en-US" smtClean="0"/>
              <a:t>33</a:t>
            </a:fld>
            <a:endParaRPr lang="en-US"/>
          </a:p>
        </p:txBody>
      </p:sp>
    </p:spTree>
    <p:extLst>
      <p:ext uri="{BB962C8B-B14F-4D97-AF65-F5344CB8AC3E}">
        <p14:creationId xmlns:p14="http://schemas.microsoft.com/office/powerpoint/2010/main" val="3004475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B508-EA43-6C48-A7AD-A50B5360A80A}"/>
              </a:ext>
            </a:extLst>
          </p:cNvPr>
          <p:cNvSpPr>
            <a:spLocks noGrp="1"/>
          </p:cNvSpPr>
          <p:nvPr>
            <p:ph type="title"/>
          </p:nvPr>
        </p:nvSpPr>
        <p:spPr/>
        <p:txBody>
          <a:bodyPr/>
          <a:lstStyle/>
          <a:p>
            <a:r>
              <a:rPr lang="en-US" dirty="0"/>
              <a:t>Improved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96859C-11B0-6740-9F6E-DDDD49F25319}"/>
                  </a:ext>
                </a:extLst>
              </p:cNvPr>
              <p:cNvSpPr>
                <a:spLocks noGrp="1"/>
              </p:cNvSpPr>
              <p:nvPr>
                <p:ph idx="1"/>
              </p:nvPr>
            </p:nvSpPr>
            <p:spPr/>
            <p:txBody>
              <a:bodyPr/>
              <a:lstStyle/>
              <a:p>
                <a:r>
                  <a:rPr lang="en-US" b="0" dirty="0"/>
                  <a:t> </a:t>
                </a:r>
                <a14:m>
                  <m:oMath xmlns:m="http://schemas.openxmlformats.org/officeDocument/2006/math">
                    <m:sSub>
                      <m:sSubPr>
                        <m:ctrlPr>
                          <a:rPr lang="en-US" b="0" i="1" smtClean="0">
                            <a:solidFill>
                              <a:schemeClr val="accent2">
                                <a:lumMod val="60000"/>
                                <a:lumOff val="40000"/>
                              </a:schemeClr>
                            </a:solidFill>
                            <a:latin typeface="Cambria Math" panose="02040503050406030204" pitchFamily="18" charset="0"/>
                          </a:rPr>
                        </m:ctrlPr>
                      </m:sSubPr>
                      <m:e>
                        <m:r>
                          <m:rPr>
                            <m:sty m:val="p"/>
                          </m:rPr>
                          <a:rPr lang="en-US" b="0" i="0" smtClean="0">
                            <a:solidFill>
                              <a:schemeClr val="accent2">
                                <a:lumMod val="60000"/>
                                <a:lumOff val="40000"/>
                              </a:schemeClr>
                            </a:solidFill>
                            <a:latin typeface="Cambria Math" panose="02040503050406030204" pitchFamily="18" charset="0"/>
                          </a:rPr>
                          <m:t>Σ</m:t>
                        </m:r>
                      </m:e>
                      <m:sub>
                        <m:r>
                          <a:rPr lang="en-US" b="0" i="1" smtClean="0">
                            <a:solidFill>
                              <a:schemeClr val="accent2">
                                <a:lumMod val="60000"/>
                                <a:lumOff val="40000"/>
                              </a:schemeClr>
                            </a:solidFill>
                            <a:latin typeface="Cambria Math" panose="02040503050406030204" pitchFamily="18" charset="0"/>
                          </a:rPr>
                          <m:t>(</m:t>
                        </m:r>
                        <m:r>
                          <a:rPr lang="en-US" b="0" i="1" smtClean="0">
                            <a:solidFill>
                              <a:schemeClr val="accent2">
                                <a:lumMod val="60000"/>
                                <a:lumOff val="40000"/>
                              </a:schemeClr>
                            </a:solidFill>
                            <a:latin typeface="Cambria Math" panose="02040503050406030204" pitchFamily="18" charset="0"/>
                          </a:rPr>
                          <m:t>𝑢</m:t>
                        </m:r>
                        <m:r>
                          <a:rPr lang="en-US" b="0" i="1" smtClean="0">
                            <a:solidFill>
                              <a:schemeClr val="accent2">
                                <a:lumMod val="60000"/>
                                <a:lumOff val="40000"/>
                              </a:schemeClr>
                            </a:solidFill>
                            <a:latin typeface="Cambria Math" panose="02040503050406030204" pitchFamily="18" charset="0"/>
                          </a:rPr>
                          <m:t>,</m:t>
                        </m:r>
                        <m:r>
                          <a:rPr lang="en-US" b="0" i="1" smtClean="0">
                            <a:solidFill>
                              <a:schemeClr val="accent2">
                                <a:lumMod val="60000"/>
                                <a:lumOff val="40000"/>
                              </a:schemeClr>
                            </a:solidFill>
                            <a:latin typeface="Cambria Math" panose="02040503050406030204" pitchFamily="18" charset="0"/>
                          </a:rPr>
                          <m:t>𝑣</m:t>
                        </m:r>
                        <m:r>
                          <a:rPr lang="en-US" b="0" i="1" smtClean="0">
                            <a:solidFill>
                              <a:schemeClr val="accent2">
                                <a:lumMod val="60000"/>
                                <a:lumOff val="40000"/>
                              </a:schemeClr>
                            </a:solidFill>
                            <a:latin typeface="Cambria Math" panose="02040503050406030204" pitchFamily="18" charset="0"/>
                          </a:rPr>
                          <m:t>)</m:t>
                        </m:r>
                      </m:sub>
                    </m:sSub>
                  </m:oMath>
                </a14:m>
                <a:r>
                  <a:rPr lang="en-US" dirty="0"/>
                  <a:t>  </a:t>
                </a:r>
                <a14:m>
                  <m:oMath xmlns:m="http://schemas.openxmlformats.org/officeDocument/2006/math">
                    <m:sSub>
                      <m:sSubPr>
                        <m:ctrlPr>
                          <a:rPr lang="en-US" b="0" i="1" dirty="0" smtClean="0">
                            <a:solidFill>
                              <a:srgbClr val="00B050"/>
                            </a:solidFill>
                            <a:latin typeface="Cambria Math" panose="02040503050406030204" pitchFamily="18" charset="0"/>
                          </a:rPr>
                        </m:ctrlPr>
                      </m:sSubPr>
                      <m:e>
                        <m:r>
                          <m:rPr>
                            <m:sty m:val="p"/>
                          </m:rPr>
                          <a:rPr lang="en-US" b="0" i="0" dirty="0" smtClean="0">
                            <a:solidFill>
                              <a:srgbClr val="00B050"/>
                            </a:solidFill>
                            <a:latin typeface="Cambria Math" panose="02040503050406030204" pitchFamily="18" charset="0"/>
                          </a:rPr>
                          <m:t>Δ</m:t>
                        </m:r>
                      </m:e>
                      <m:sub>
                        <m:r>
                          <a:rPr lang="en-US" b="0" i="1" dirty="0" smtClean="0">
                            <a:solidFill>
                              <a:srgbClr val="00B050"/>
                            </a:solidFill>
                            <a:latin typeface="Cambria Math" panose="02040503050406030204" pitchFamily="18" charset="0"/>
                          </a:rPr>
                          <m:t>𝑣</m:t>
                        </m:r>
                      </m:sub>
                    </m:sSub>
                  </m:oMath>
                </a14:m>
                <a:r>
                  <a:rPr lang="en-US" dirty="0"/>
                  <a:t>  =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𝑢</m:t>
                        </m:r>
                      </m:sub>
                    </m:sSub>
                  </m:oMath>
                </a14:m>
                <a:r>
                  <a:rPr lang="en-US" dirty="0"/>
                  <a:t> (</a:t>
                </a:r>
                <a14:m>
                  <m:oMath xmlns:m="http://schemas.openxmlformats.org/officeDocument/2006/math">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Σ</m:t>
                        </m:r>
                      </m:e>
                      <m:sub>
                        <m:r>
                          <a:rPr lang="en-US" i="1" dirty="0">
                            <a:latin typeface="Cambria Math" panose="02040503050406030204" pitchFamily="18" charset="0"/>
                          </a:rPr>
                          <m:t>𝑣</m:t>
                        </m:r>
                      </m:sub>
                    </m:sSub>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Δ</m:t>
                        </m:r>
                      </m:e>
                      <m:sub>
                        <m:r>
                          <a:rPr lang="en-US" b="0" i="1" dirty="0" smtClean="0">
                            <a:latin typeface="Cambria Math" panose="02040503050406030204" pitchFamily="18" charset="0"/>
                          </a:rPr>
                          <m:t>𝑣</m:t>
                        </m:r>
                      </m:sub>
                    </m:sSub>
                  </m:oMath>
                </a14:m>
                <a:r>
                  <a:rPr lang="en-US" dirty="0"/>
                  <a:t> )  = O(n m)</a:t>
                </a:r>
              </a:p>
              <a:p>
                <a:endParaRPr lang="en-US" dirty="0"/>
              </a:p>
            </p:txBody>
          </p:sp>
        </mc:Choice>
        <mc:Fallback xmlns="">
          <p:sp>
            <p:nvSpPr>
              <p:cNvPr id="3" name="Content Placeholder 2">
                <a:extLst>
                  <a:ext uri="{FF2B5EF4-FFF2-40B4-BE49-F238E27FC236}">
                    <a16:creationId xmlns:a16="http://schemas.microsoft.com/office/drawing/2014/main" id="{0396859C-11B0-6740-9F6E-DDDD49F25319}"/>
                  </a:ext>
                </a:extLst>
              </p:cNvPr>
              <p:cNvSpPr>
                <a:spLocks noGrp="1" noRot="1" noChangeAspect="1" noMove="1" noResize="1" noEditPoints="1" noAdjustHandles="1" noChangeArrowheads="1" noChangeShapeType="1" noTextEdit="1"/>
              </p:cNvSpPr>
              <p:nvPr>
                <p:ph idx="1"/>
              </p:nvPr>
            </p:nvSpPr>
            <p:spPr>
              <a:blipFill>
                <a:blip r:embed="rId3"/>
                <a:stretch>
                  <a:fillRect l="-1389"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C0D359-47BB-1041-A2D3-81B5522C769E}"/>
              </a:ext>
            </a:extLst>
          </p:cNvPr>
          <p:cNvSpPr>
            <a:spLocks noGrp="1"/>
          </p:cNvSpPr>
          <p:nvPr>
            <p:ph type="sldNum" sz="quarter" idx="12"/>
          </p:nvPr>
        </p:nvSpPr>
        <p:spPr/>
        <p:txBody>
          <a:bodyPr/>
          <a:lstStyle/>
          <a:p>
            <a:fld id="{59758685-D67A-AD45-9729-F546317A0807}" type="slidenum">
              <a:rPr lang="en-US" smtClean="0"/>
              <a:t>34</a:t>
            </a:fld>
            <a:endParaRPr lang="en-US"/>
          </a:p>
        </p:txBody>
      </p:sp>
      <p:sp>
        <p:nvSpPr>
          <p:cNvPr id="5" name="Oval 1030">
            <a:extLst>
              <a:ext uri="{FF2B5EF4-FFF2-40B4-BE49-F238E27FC236}">
                <a16:creationId xmlns:a16="http://schemas.microsoft.com/office/drawing/2014/main" id="{42604C50-BBEF-C443-ABD2-4B271FC3D07B}"/>
              </a:ext>
            </a:extLst>
          </p:cNvPr>
          <p:cNvSpPr>
            <a:spLocks noChangeArrowheads="1"/>
          </p:cNvSpPr>
          <p:nvPr/>
        </p:nvSpPr>
        <p:spPr bwMode="auto">
          <a:xfrm>
            <a:off x="1845636" y="4237435"/>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 name="Oval 1031">
            <a:extLst>
              <a:ext uri="{FF2B5EF4-FFF2-40B4-BE49-F238E27FC236}">
                <a16:creationId xmlns:a16="http://schemas.microsoft.com/office/drawing/2014/main" id="{6BAFC0C1-2EA1-C74D-86D3-0BD3B22BE247}"/>
              </a:ext>
            </a:extLst>
          </p:cNvPr>
          <p:cNvSpPr>
            <a:spLocks noChangeArrowheads="1"/>
          </p:cNvSpPr>
          <p:nvPr/>
        </p:nvSpPr>
        <p:spPr bwMode="auto">
          <a:xfrm>
            <a:off x="2833855" y="4058841"/>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Oval 1032">
            <a:extLst>
              <a:ext uri="{FF2B5EF4-FFF2-40B4-BE49-F238E27FC236}">
                <a16:creationId xmlns:a16="http://schemas.microsoft.com/office/drawing/2014/main" id="{E59FCA06-137B-804D-A955-CB7E84A34C08}"/>
              </a:ext>
            </a:extLst>
          </p:cNvPr>
          <p:cNvSpPr>
            <a:spLocks noChangeArrowheads="1"/>
          </p:cNvSpPr>
          <p:nvPr/>
        </p:nvSpPr>
        <p:spPr bwMode="auto">
          <a:xfrm>
            <a:off x="3433930" y="4587479"/>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8" name="AutoShape 1033">
            <a:extLst>
              <a:ext uri="{FF2B5EF4-FFF2-40B4-BE49-F238E27FC236}">
                <a16:creationId xmlns:a16="http://schemas.microsoft.com/office/drawing/2014/main" id="{65FAC3ED-52E3-5242-8BEC-E5429B413992}"/>
              </a:ext>
            </a:extLst>
          </p:cNvPr>
          <p:cNvCxnSpPr>
            <a:cxnSpLocks noChangeShapeType="1"/>
          </p:cNvCxnSpPr>
          <p:nvPr/>
        </p:nvCxnSpPr>
        <p:spPr bwMode="auto">
          <a:xfrm flipV="1">
            <a:off x="1893261" y="4087416"/>
            <a:ext cx="940594" cy="158354"/>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1034">
            <a:extLst>
              <a:ext uri="{FF2B5EF4-FFF2-40B4-BE49-F238E27FC236}">
                <a16:creationId xmlns:a16="http://schemas.microsoft.com/office/drawing/2014/main" id="{5BD8ECB6-3A42-CB40-A8C5-C80C17B2A97B}"/>
              </a:ext>
            </a:extLst>
          </p:cNvPr>
          <p:cNvCxnSpPr>
            <a:cxnSpLocks noChangeShapeType="1"/>
          </p:cNvCxnSpPr>
          <p:nvPr/>
        </p:nvCxnSpPr>
        <p:spPr bwMode="auto">
          <a:xfrm>
            <a:off x="2842190" y="4067176"/>
            <a:ext cx="600075" cy="528638"/>
          </a:xfrm>
          <a:prstGeom prst="straightConnector1">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035">
            <a:extLst>
              <a:ext uri="{FF2B5EF4-FFF2-40B4-BE49-F238E27FC236}">
                <a16:creationId xmlns:a16="http://schemas.microsoft.com/office/drawing/2014/main" id="{3A321B48-034D-5949-8D19-03BA452F03E9}"/>
              </a:ext>
            </a:extLst>
          </p:cNvPr>
          <p:cNvSpPr txBox="1">
            <a:spLocks noChangeArrowheads="1"/>
          </p:cNvSpPr>
          <p:nvPr/>
        </p:nvSpPr>
        <p:spPr bwMode="auto">
          <a:xfrm>
            <a:off x="2064711" y="3730229"/>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accent2"/>
                </a:solidFill>
              </a:rPr>
              <a:t>B</a:t>
            </a:r>
            <a:endParaRPr lang="en-US" altLang="en-US" dirty="0"/>
          </a:p>
        </p:txBody>
      </p:sp>
      <p:sp>
        <p:nvSpPr>
          <p:cNvPr id="11" name="Text Box 1036">
            <a:extLst>
              <a:ext uri="{FF2B5EF4-FFF2-40B4-BE49-F238E27FC236}">
                <a16:creationId xmlns:a16="http://schemas.microsoft.com/office/drawing/2014/main" id="{B3799239-AE34-E148-8BE4-32C69D3138F5}"/>
              </a:ext>
            </a:extLst>
          </p:cNvPr>
          <p:cNvSpPr txBox="1">
            <a:spLocks noChangeArrowheads="1"/>
          </p:cNvSpPr>
          <p:nvPr/>
        </p:nvSpPr>
        <p:spPr bwMode="auto">
          <a:xfrm>
            <a:off x="3136274" y="394454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9900"/>
                </a:solidFill>
              </a:rPr>
              <a:t>C</a:t>
            </a:r>
            <a:endParaRPr lang="en-US" altLang="en-US" dirty="0"/>
          </a:p>
        </p:txBody>
      </p:sp>
      <p:grpSp>
        <p:nvGrpSpPr>
          <p:cNvPr id="12" name="Group 1037">
            <a:extLst>
              <a:ext uri="{FF2B5EF4-FFF2-40B4-BE49-F238E27FC236}">
                <a16:creationId xmlns:a16="http://schemas.microsoft.com/office/drawing/2014/main" id="{9C12FBBD-355C-2644-AB85-6368AE83C6F9}"/>
              </a:ext>
            </a:extLst>
          </p:cNvPr>
          <p:cNvGrpSpPr>
            <a:grpSpLocks/>
          </p:cNvGrpSpPr>
          <p:nvPr/>
        </p:nvGrpSpPr>
        <p:grpSpPr bwMode="auto">
          <a:xfrm>
            <a:off x="1893261" y="4285063"/>
            <a:ext cx="1495425" cy="650082"/>
            <a:chOff x="2042" y="3178"/>
            <a:chExt cx="1256" cy="546"/>
          </a:xfrm>
        </p:grpSpPr>
        <p:cxnSp>
          <p:nvCxnSpPr>
            <p:cNvPr id="13" name="AutoShape 1038">
              <a:extLst>
                <a:ext uri="{FF2B5EF4-FFF2-40B4-BE49-F238E27FC236}">
                  <a16:creationId xmlns:a16="http://schemas.microsoft.com/office/drawing/2014/main" id="{4762C4A9-56F5-7D41-A4D5-5A0E470EC7A6}"/>
                </a:ext>
              </a:extLst>
            </p:cNvPr>
            <p:cNvCxnSpPr>
              <a:cxnSpLocks noChangeShapeType="1"/>
            </p:cNvCxnSpPr>
            <p:nvPr/>
          </p:nvCxnSpPr>
          <p:spPr bwMode="auto">
            <a:xfrm>
              <a:off x="2042" y="3178"/>
              <a:ext cx="1256" cy="272"/>
            </a:xfrm>
            <a:prstGeom prst="straightConnector1">
              <a:avLst/>
            </a:prstGeom>
            <a:noFill/>
            <a:ln w="38100" cap="rnd">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1039">
              <a:extLst>
                <a:ext uri="{FF2B5EF4-FFF2-40B4-BE49-F238E27FC236}">
                  <a16:creationId xmlns:a16="http://schemas.microsoft.com/office/drawing/2014/main" id="{28AE2B0F-9B23-964C-B1EB-B68F6CDED3DB}"/>
                </a:ext>
              </a:extLst>
            </p:cNvPr>
            <p:cNvSpPr txBox="1">
              <a:spLocks noChangeArrowheads="1"/>
            </p:cNvSpPr>
            <p:nvPr/>
          </p:nvSpPr>
          <p:spPr bwMode="auto">
            <a:xfrm>
              <a:off x="2498" y="3336"/>
              <a:ext cx="32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rPr>
                <a:t>A</a:t>
              </a:r>
              <a:endParaRPr lang="en-US" altLang="en-US"/>
            </a:p>
          </p:txBody>
        </p:sp>
      </p:grpSp>
      <p:sp>
        <p:nvSpPr>
          <p:cNvPr id="16" name="Oval 1030">
            <a:extLst>
              <a:ext uri="{FF2B5EF4-FFF2-40B4-BE49-F238E27FC236}">
                <a16:creationId xmlns:a16="http://schemas.microsoft.com/office/drawing/2014/main" id="{25B816DD-E5E9-6346-B024-EB26B54C3436}"/>
              </a:ext>
            </a:extLst>
          </p:cNvPr>
          <p:cNvSpPr>
            <a:spLocks noChangeArrowheads="1"/>
          </p:cNvSpPr>
          <p:nvPr/>
        </p:nvSpPr>
        <p:spPr bwMode="auto">
          <a:xfrm>
            <a:off x="5151918" y="4198145"/>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Oval 1031">
            <a:extLst>
              <a:ext uri="{FF2B5EF4-FFF2-40B4-BE49-F238E27FC236}">
                <a16:creationId xmlns:a16="http://schemas.microsoft.com/office/drawing/2014/main" id="{DB440201-4F77-4C43-888B-85047F3B1194}"/>
              </a:ext>
            </a:extLst>
          </p:cNvPr>
          <p:cNvSpPr>
            <a:spLocks noChangeArrowheads="1"/>
          </p:cNvSpPr>
          <p:nvPr/>
        </p:nvSpPr>
        <p:spPr bwMode="auto">
          <a:xfrm>
            <a:off x="6140136" y="4019551"/>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8" name="Oval 1032">
            <a:extLst>
              <a:ext uri="{FF2B5EF4-FFF2-40B4-BE49-F238E27FC236}">
                <a16:creationId xmlns:a16="http://schemas.microsoft.com/office/drawing/2014/main" id="{DA20DF06-E102-864B-AA70-BC0D3A3B5A94}"/>
              </a:ext>
            </a:extLst>
          </p:cNvPr>
          <p:cNvSpPr>
            <a:spLocks noChangeArrowheads="1"/>
          </p:cNvSpPr>
          <p:nvPr/>
        </p:nvSpPr>
        <p:spPr bwMode="auto">
          <a:xfrm>
            <a:off x="6740211" y="4548189"/>
            <a:ext cx="55960" cy="559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19" name="AutoShape 1033">
            <a:extLst>
              <a:ext uri="{FF2B5EF4-FFF2-40B4-BE49-F238E27FC236}">
                <a16:creationId xmlns:a16="http://schemas.microsoft.com/office/drawing/2014/main" id="{2C2DCAAF-D041-B44F-ACA1-4407E6EE0D8E}"/>
              </a:ext>
            </a:extLst>
          </p:cNvPr>
          <p:cNvCxnSpPr>
            <a:cxnSpLocks noChangeShapeType="1"/>
          </p:cNvCxnSpPr>
          <p:nvPr/>
        </p:nvCxnSpPr>
        <p:spPr bwMode="auto">
          <a:xfrm flipV="1">
            <a:off x="5199543" y="4048126"/>
            <a:ext cx="940594" cy="158354"/>
          </a:xfrm>
          <a:prstGeom prst="straightConnector1">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034">
            <a:extLst>
              <a:ext uri="{FF2B5EF4-FFF2-40B4-BE49-F238E27FC236}">
                <a16:creationId xmlns:a16="http://schemas.microsoft.com/office/drawing/2014/main" id="{71F201C3-5569-9B46-A6DF-60B3E17150E7}"/>
              </a:ext>
            </a:extLst>
          </p:cNvPr>
          <p:cNvCxnSpPr>
            <a:cxnSpLocks noChangeShapeType="1"/>
          </p:cNvCxnSpPr>
          <p:nvPr/>
        </p:nvCxnSpPr>
        <p:spPr bwMode="auto">
          <a:xfrm>
            <a:off x="6148471" y="4027885"/>
            <a:ext cx="600075" cy="528638"/>
          </a:xfrm>
          <a:prstGeom prst="straightConnector1">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1035">
            <a:extLst>
              <a:ext uri="{FF2B5EF4-FFF2-40B4-BE49-F238E27FC236}">
                <a16:creationId xmlns:a16="http://schemas.microsoft.com/office/drawing/2014/main" id="{1A601E01-D4CC-8B46-AE45-DDB24BA967E6}"/>
              </a:ext>
            </a:extLst>
          </p:cNvPr>
          <p:cNvSpPr txBox="1">
            <a:spLocks noChangeArrowheads="1"/>
          </p:cNvSpPr>
          <p:nvPr/>
        </p:nvSpPr>
        <p:spPr bwMode="auto">
          <a:xfrm>
            <a:off x="5370992" y="3690939"/>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chemeClr val="accent2"/>
                </a:solidFill>
              </a:rPr>
              <a:t>B</a:t>
            </a:r>
            <a:endParaRPr lang="en-US" altLang="en-US" dirty="0"/>
          </a:p>
        </p:txBody>
      </p:sp>
      <p:sp>
        <p:nvSpPr>
          <p:cNvPr id="22" name="Text Box 1036">
            <a:extLst>
              <a:ext uri="{FF2B5EF4-FFF2-40B4-BE49-F238E27FC236}">
                <a16:creationId xmlns:a16="http://schemas.microsoft.com/office/drawing/2014/main" id="{B7AE021B-9BB9-4E44-9C37-C5B6BD3738B1}"/>
              </a:ext>
            </a:extLst>
          </p:cNvPr>
          <p:cNvSpPr txBox="1">
            <a:spLocks noChangeArrowheads="1"/>
          </p:cNvSpPr>
          <p:nvPr/>
        </p:nvSpPr>
        <p:spPr bwMode="auto">
          <a:xfrm>
            <a:off x="6442555" y="3905251"/>
            <a:ext cx="3385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009900"/>
                </a:solidFill>
              </a:rPr>
              <a:t>c</a:t>
            </a:r>
            <a:endParaRPr lang="en-US" altLang="en-US" dirty="0"/>
          </a:p>
        </p:txBody>
      </p:sp>
      <p:grpSp>
        <p:nvGrpSpPr>
          <p:cNvPr id="23" name="Group 1037">
            <a:extLst>
              <a:ext uri="{FF2B5EF4-FFF2-40B4-BE49-F238E27FC236}">
                <a16:creationId xmlns:a16="http://schemas.microsoft.com/office/drawing/2014/main" id="{928EF31B-1B33-DB47-9B14-489524323880}"/>
              </a:ext>
            </a:extLst>
          </p:cNvPr>
          <p:cNvGrpSpPr>
            <a:grpSpLocks/>
          </p:cNvGrpSpPr>
          <p:nvPr/>
        </p:nvGrpSpPr>
        <p:grpSpPr bwMode="auto">
          <a:xfrm>
            <a:off x="5199542" y="4245772"/>
            <a:ext cx="1495425" cy="650082"/>
            <a:chOff x="2042" y="3178"/>
            <a:chExt cx="1256" cy="546"/>
          </a:xfrm>
        </p:grpSpPr>
        <p:cxnSp>
          <p:nvCxnSpPr>
            <p:cNvPr id="24" name="AutoShape 1038">
              <a:extLst>
                <a:ext uri="{FF2B5EF4-FFF2-40B4-BE49-F238E27FC236}">
                  <a16:creationId xmlns:a16="http://schemas.microsoft.com/office/drawing/2014/main" id="{CD1BB2CF-821F-664A-A2F5-29BDEBFB38BB}"/>
                </a:ext>
              </a:extLst>
            </p:cNvPr>
            <p:cNvCxnSpPr>
              <a:cxnSpLocks noChangeShapeType="1"/>
            </p:cNvCxnSpPr>
            <p:nvPr/>
          </p:nvCxnSpPr>
          <p:spPr bwMode="auto">
            <a:xfrm>
              <a:off x="2042" y="3178"/>
              <a:ext cx="1256" cy="272"/>
            </a:xfrm>
            <a:prstGeom prst="straightConnector1">
              <a:avLst/>
            </a:prstGeom>
            <a:noFill/>
            <a:ln w="38100" cap="rnd">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039">
              <a:extLst>
                <a:ext uri="{FF2B5EF4-FFF2-40B4-BE49-F238E27FC236}">
                  <a16:creationId xmlns:a16="http://schemas.microsoft.com/office/drawing/2014/main" id="{0E1F944E-74A1-EC4C-A614-5542642E4422}"/>
                </a:ext>
              </a:extLst>
            </p:cNvPr>
            <p:cNvSpPr txBox="1">
              <a:spLocks noChangeArrowheads="1"/>
            </p:cNvSpPr>
            <p:nvPr/>
          </p:nvSpPr>
          <p:spPr bwMode="auto">
            <a:xfrm>
              <a:off x="2498" y="3336"/>
              <a:ext cx="32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rPr>
                <a:t>A</a:t>
              </a:r>
              <a:endParaRPr lang="en-US" altLang="en-US"/>
            </a:p>
          </p:txBody>
        </p:sp>
      </p:grpSp>
      <p:sp>
        <p:nvSpPr>
          <p:cNvPr id="26" name="TextBox 25">
            <a:extLst>
              <a:ext uri="{FF2B5EF4-FFF2-40B4-BE49-F238E27FC236}">
                <a16:creationId xmlns:a16="http://schemas.microsoft.com/office/drawing/2014/main" id="{D448DB5D-72FA-8F47-A551-99BE5CEFF693}"/>
              </a:ext>
            </a:extLst>
          </p:cNvPr>
          <p:cNvSpPr txBox="1"/>
          <p:nvPr/>
        </p:nvSpPr>
        <p:spPr>
          <a:xfrm>
            <a:off x="2064711" y="5081380"/>
            <a:ext cx="1528762" cy="300082"/>
          </a:xfrm>
          <a:prstGeom prst="rect">
            <a:avLst/>
          </a:prstGeom>
          <a:noFill/>
        </p:spPr>
        <p:txBody>
          <a:bodyPr wrap="square" rtlCol="0">
            <a:spAutoFit/>
          </a:bodyPr>
          <a:lstStyle/>
          <a:p>
            <a:r>
              <a:rPr lang="en-US" sz="1350" dirty="0"/>
              <a:t>CFL-reachability</a:t>
            </a:r>
          </a:p>
        </p:txBody>
      </p:sp>
      <p:sp>
        <p:nvSpPr>
          <p:cNvPr id="27" name="TextBox 26">
            <a:extLst>
              <a:ext uri="{FF2B5EF4-FFF2-40B4-BE49-F238E27FC236}">
                <a16:creationId xmlns:a16="http://schemas.microsoft.com/office/drawing/2014/main" id="{888352DC-EBBD-A347-8140-77BD0EB172C9}"/>
              </a:ext>
            </a:extLst>
          </p:cNvPr>
          <p:cNvSpPr txBox="1"/>
          <p:nvPr/>
        </p:nvSpPr>
        <p:spPr>
          <a:xfrm>
            <a:off x="5427547" y="5076826"/>
            <a:ext cx="1425179" cy="300082"/>
          </a:xfrm>
          <a:prstGeom prst="rect">
            <a:avLst/>
          </a:prstGeom>
          <a:noFill/>
        </p:spPr>
        <p:txBody>
          <a:bodyPr wrap="square" rtlCol="0">
            <a:spAutoFit/>
          </a:bodyPr>
          <a:lstStyle/>
          <a:p>
            <a:r>
              <a:rPr lang="en-US" sz="1350" dirty="0"/>
              <a:t>LCL-reachability</a:t>
            </a:r>
          </a:p>
        </p:txBody>
      </p:sp>
    </p:spTree>
    <p:extLst>
      <p:ext uri="{BB962C8B-B14F-4D97-AF65-F5344CB8AC3E}">
        <p14:creationId xmlns:p14="http://schemas.microsoft.com/office/powerpoint/2010/main" val="4393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F8CA-C1DC-3D48-B133-390E628DA30A}"/>
              </a:ext>
            </a:extLst>
          </p:cNvPr>
          <p:cNvSpPr>
            <a:spLocks noGrp="1"/>
          </p:cNvSpPr>
          <p:nvPr>
            <p:ph type="ctrTitle"/>
          </p:nvPr>
        </p:nvSpPr>
        <p:spPr>
          <a:xfrm>
            <a:off x="602535" y="1120576"/>
            <a:ext cx="8229600" cy="685800"/>
          </a:xfrm>
        </p:spPr>
        <p:txBody>
          <a:bodyPr/>
          <a:lstStyle/>
          <a:p>
            <a:r>
              <a:rPr lang="en-US" dirty="0"/>
              <a:t>3. Graph Simplification for InterDyck-Reachability</a:t>
            </a:r>
          </a:p>
        </p:txBody>
      </p:sp>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C00000">
                        <a:alpha val="50000"/>
                      </a:srgbClr>
                    </a:solidFill>
                  </a:rPr>
                  <a:t>a</a:t>
                </a:r>
                <a:endParaRPr kumimoji="0" lang="en-US" sz="1200" b="1" i="0" u="none" strike="noStrike" cap="none" normalizeH="0" baseline="0" dirty="0">
                  <a:ln>
                    <a:noFill/>
                  </a:ln>
                  <a:solidFill>
                    <a:srgbClr val="C00000">
                      <a:alpha val="50000"/>
                    </a:srgbClr>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chemeClr val="accent1">
                      <a:alpha val="50000"/>
                    </a:schemeClr>
                  </a:solidFill>
                </a:rPr>
                <a:t>M </a:t>
              </a:r>
              <a:r>
                <a:rPr lang="en-US" altLang="en-US" sz="1200" dirty="0">
                  <a:solidFill>
                    <a:schemeClr val="accent1">
                      <a:alpha val="50000"/>
                    </a:schemeClr>
                  </a:solidFill>
                  <a:sym typeface="Symbol" pitchFamily="18" charset="2"/>
                </a:rPr>
                <a:t> M  </a:t>
              </a:r>
              <a:r>
                <a:rPr lang="en-US" altLang="en-US" sz="1200" dirty="0" err="1">
                  <a:solidFill>
                    <a:schemeClr val="accent1">
                      <a:alpha val="50000"/>
                    </a:schemeClr>
                  </a:solidFill>
                  <a:sym typeface="Symbol" pitchFamily="18" charset="2"/>
                </a:rPr>
                <a:t>M</a:t>
              </a:r>
              <a:endParaRPr lang="en-US" altLang="en-US" sz="1200" dirty="0">
                <a:solidFill>
                  <a:schemeClr val="accent1">
                    <a:alpha val="50000"/>
                  </a:schemeClr>
                </a:solidFill>
                <a:sym typeface="Symbol" pitchFamily="18" charset="2"/>
              </a:endParaRPr>
            </a:p>
            <a:p>
              <a:r>
                <a:rPr lang="en-US" altLang="en-US" sz="1200" dirty="0">
                  <a:solidFill>
                    <a:schemeClr val="accent1">
                      <a:alpha val="50000"/>
                    </a:schemeClr>
                  </a:solidFill>
                </a:rPr>
                <a:t>      |   (  M  )</a:t>
              </a:r>
            </a:p>
            <a:p>
              <a:r>
                <a:rPr lang="en-US" altLang="en-US" sz="1200" dirty="0">
                  <a:solidFill>
                    <a:schemeClr val="accent1">
                      <a:alpha val="50000"/>
                    </a:schemeClr>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alpha val="50000"/>
                    </a:schemeClr>
                  </a:solidFill>
                  <a:latin typeface="+mj-lt"/>
                </a:rPr>
                <a:t>Reachability</a:t>
              </a:r>
              <a:br>
                <a:rPr lang="en-US" sz="900" dirty="0">
                  <a:solidFill>
                    <a:schemeClr val="accent1">
                      <a:alpha val="50000"/>
                    </a:schemeClr>
                  </a:solidFill>
                  <a:latin typeface="+mj-lt"/>
                </a:rPr>
              </a:br>
              <a:r>
                <a:rPr lang="en-US" sz="900" dirty="0">
                  <a:solidFill>
                    <a:schemeClr val="accent1">
                      <a:alpha val="50000"/>
                    </a:schemeClr>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4069717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F8CA-C1DC-3D48-B133-390E628DA30A}"/>
              </a:ext>
            </a:extLst>
          </p:cNvPr>
          <p:cNvSpPr>
            <a:spLocks noGrp="1"/>
          </p:cNvSpPr>
          <p:nvPr>
            <p:ph type="ctrTitle"/>
          </p:nvPr>
        </p:nvSpPr>
        <p:spPr>
          <a:xfrm>
            <a:off x="602535" y="1120576"/>
            <a:ext cx="8229600" cy="685800"/>
          </a:xfrm>
        </p:spPr>
        <p:txBody>
          <a:bodyPr/>
          <a:lstStyle/>
          <a:p>
            <a:r>
              <a:rPr lang="en-US" dirty="0"/>
              <a:t>3. Graph Simplification for </a:t>
            </a:r>
            <a:r>
              <a:rPr lang="en-US" dirty="0" err="1"/>
              <a:t>InterDyck</a:t>
            </a:r>
            <a:r>
              <a:rPr lang="en-US" dirty="0"/>
              <a:t>-Reachability</a:t>
            </a:r>
          </a:p>
        </p:txBody>
      </p:sp>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chemeClr val="tx1"/>
              </a:solidFill>
            </a:ln>
          </p:spPr>
          <p:txBody>
            <a:bodyPr wrap="square" rtlCol="0">
              <a:spAutoFit/>
            </a:bodyPr>
            <a:lstStyle/>
            <a:p>
              <a:pPr algn="ctr"/>
              <a:r>
                <a:rPr lang="en-US" sz="1200" dirty="0"/>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chemeClr val="tx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t>a</a:t>
                </a:r>
                <a:endParaRPr kumimoji="0" lang="en-US" sz="1200" b="1" i="0" u="none" strike="noStrike" cap="none" normalizeH="0" baseline="0" dirty="0">
                  <a:ln>
                    <a:noFill/>
                  </a:ln>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chemeClr val="tx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oMath>
                      </m:oMathPara>
                    </a14:m>
                    <a:endParaRPr lang="en-US" sz="1400" b="0" dirty="0">
                      <a:solidFill>
                        <a:schemeClr val="tx1"/>
                      </a:solidFill>
                    </a:endParaRPr>
                  </a:p>
                  <a:p>
                    <a:endParaRPr lang="en-US" sz="1400" dirty="0">
                      <a:solidFill>
                        <a:schemeClr val="tx1"/>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chemeClr val="tx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oMath>
                      </m:oMathPara>
                    </a14:m>
                    <a:endParaRPr lang="en-US" sz="1400" b="0" dirty="0">
                      <a:solidFill>
                        <a:schemeClr val="tx1"/>
                      </a:solidFill>
                    </a:endParaRPr>
                  </a:p>
                  <a:p>
                    <a:endParaRPr lang="en-US" sz="1400" dirty="0">
                      <a:solidFill>
                        <a:schemeClr val="tx1"/>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chemeClr val="accent1">
                      <a:alpha val="50000"/>
                    </a:schemeClr>
                  </a:solidFill>
                </a:rPr>
                <a:t>M </a:t>
              </a:r>
              <a:r>
                <a:rPr lang="en-US" altLang="en-US" sz="1200" dirty="0">
                  <a:solidFill>
                    <a:schemeClr val="accent1">
                      <a:alpha val="50000"/>
                    </a:schemeClr>
                  </a:solidFill>
                  <a:sym typeface="Symbol" pitchFamily="18" charset="2"/>
                </a:rPr>
                <a:t> M  </a:t>
              </a:r>
              <a:r>
                <a:rPr lang="en-US" altLang="en-US" sz="1200" dirty="0" err="1">
                  <a:solidFill>
                    <a:schemeClr val="accent1">
                      <a:alpha val="50000"/>
                    </a:schemeClr>
                  </a:solidFill>
                  <a:sym typeface="Symbol" pitchFamily="18" charset="2"/>
                </a:rPr>
                <a:t>M</a:t>
              </a:r>
              <a:endParaRPr lang="en-US" altLang="en-US" sz="1200" dirty="0">
                <a:solidFill>
                  <a:schemeClr val="accent1">
                    <a:alpha val="50000"/>
                  </a:schemeClr>
                </a:solidFill>
                <a:sym typeface="Symbol" pitchFamily="18" charset="2"/>
              </a:endParaRPr>
            </a:p>
            <a:p>
              <a:r>
                <a:rPr lang="en-US" altLang="en-US" sz="1200" dirty="0">
                  <a:solidFill>
                    <a:schemeClr val="accent1">
                      <a:alpha val="50000"/>
                    </a:schemeClr>
                  </a:solidFill>
                </a:rPr>
                <a:t>      |   (  M  )</a:t>
              </a:r>
            </a:p>
            <a:p>
              <a:r>
                <a:rPr lang="en-US" altLang="en-US" sz="1200" dirty="0">
                  <a:solidFill>
                    <a:schemeClr val="accent1">
                      <a:alpha val="50000"/>
                    </a:schemeClr>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alpha val="50000"/>
                    </a:schemeClr>
                  </a:solidFill>
                  <a:latin typeface="+mj-lt"/>
                </a:rPr>
                <a:t>Reachability</a:t>
              </a:r>
              <a:br>
                <a:rPr lang="en-US" sz="900" dirty="0">
                  <a:solidFill>
                    <a:schemeClr val="accent1">
                      <a:alpha val="50000"/>
                    </a:schemeClr>
                  </a:solidFill>
                  <a:latin typeface="+mj-lt"/>
                </a:rPr>
              </a:br>
              <a:r>
                <a:rPr lang="en-US" sz="900" dirty="0">
                  <a:solidFill>
                    <a:schemeClr val="accent1">
                      <a:alpha val="50000"/>
                    </a:schemeClr>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chemeClr val="tx1"/>
              </a:solidFill>
            </a:ln>
          </p:spPr>
          <p:txBody>
            <a:bodyPr wrap="square" rtlCol="0">
              <a:spAutoFit/>
            </a:bodyPr>
            <a:lstStyle/>
            <a:p>
              <a:pPr algn="ctr"/>
              <a:r>
                <a:rPr lang="en-US" sz="1200" dirty="0"/>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185826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Interleaved Dyck-Reachability</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p:txBody>
          <a:bodyPr>
            <a:normAutofit/>
          </a:bodyPr>
          <a:lstStyle/>
          <a:p>
            <a:r>
              <a:rPr lang="en-US" sz="2100" dirty="0"/>
              <a:t>Undecidable problem [Reps 2000]</a:t>
            </a:r>
          </a:p>
          <a:p>
            <a:r>
              <a:rPr lang="en-US" sz="2100" dirty="0"/>
              <a:t>Previous efforts:</a:t>
            </a:r>
          </a:p>
          <a:p>
            <a:pPr lvl="1"/>
            <a:r>
              <a:rPr lang="en-US" sz="1800" dirty="0"/>
              <a:t>Better approximation </a:t>
            </a:r>
            <a:r>
              <a:rPr lang="en-US" sz="1800" dirty="0">
                <a:solidFill>
                  <a:srgbClr val="00B0F0"/>
                </a:solidFill>
              </a:rPr>
              <a:t>algorithms</a:t>
            </a:r>
            <a:endParaRPr lang="en-US" sz="1800" dirty="0"/>
          </a:p>
          <a:p>
            <a:r>
              <a:rPr lang="en-US" sz="2100" dirty="0"/>
              <a:t>Graph simplification [Li et al 2020]:</a:t>
            </a:r>
          </a:p>
          <a:p>
            <a:pPr lvl="1"/>
            <a:r>
              <a:rPr lang="en-US" sz="1800" dirty="0"/>
              <a:t>Simplify the </a:t>
            </a:r>
            <a:r>
              <a:rPr lang="en-US" sz="1800" dirty="0">
                <a:solidFill>
                  <a:srgbClr val="FF0000"/>
                </a:solidFill>
              </a:rPr>
              <a:t>input graphs</a:t>
            </a:r>
          </a:p>
          <a:p>
            <a:pPr lvl="1"/>
            <a:r>
              <a:rPr lang="en-US" sz="1800" dirty="0"/>
              <a:t>Removing useless edges</a:t>
            </a:r>
          </a:p>
          <a:p>
            <a:pPr lvl="1"/>
            <a:endParaRPr lang="en-US" dirty="0"/>
          </a:p>
        </p:txBody>
      </p:sp>
      <p:sp>
        <p:nvSpPr>
          <p:cNvPr id="2" name="Slide Number Placeholder 1">
            <a:extLst>
              <a:ext uri="{FF2B5EF4-FFF2-40B4-BE49-F238E27FC236}">
                <a16:creationId xmlns:a16="http://schemas.microsoft.com/office/drawing/2014/main" id="{8952E1A0-4DE4-4196-8C04-22959ECE3282}"/>
              </a:ext>
            </a:extLst>
          </p:cNvPr>
          <p:cNvSpPr>
            <a:spLocks noGrp="1"/>
          </p:cNvSpPr>
          <p:nvPr>
            <p:ph type="sldNum" sz="quarter" idx="12"/>
          </p:nvPr>
        </p:nvSpPr>
        <p:spPr/>
        <p:txBody>
          <a:bodyPr/>
          <a:lstStyle/>
          <a:p>
            <a:fld id="{AE678206-0642-9F48-9727-6B519CB285FA}" type="slidenum">
              <a:rPr lang="en-US" smtClean="0"/>
              <a:t>37</a:t>
            </a:fld>
            <a:endParaRPr lang="en-US"/>
          </a:p>
        </p:txBody>
      </p:sp>
      <p:sp>
        <p:nvSpPr>
          <p:cNvPr id="7" name="Rectangle: Rounded Corners 6">
            <a:extLst>
              <a:ext uri="{FF2B5EF4-FFF2-40B4-BE49-F238E27FC236}">
                <a16:creationId xmlns:a16="http://schemas.microsoft.com/office/drawing/2014/main" id="{1CDA1311-1CC4-43B5-80C5-5C908963FF16}"/>
              </a:ext>
            </a:extLst>
          </p:cNvPr>
          <p:cNvSpPr/>
          <p:nvPr/>
        </p:nvSpPr>
        <p:spPr>
          <a:xfrm>
            <a:off x="5927384" y="2559574"/>
            <a:ext cx="1592228" cy="48474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07798EA8-4B98-41A3-A33C-1BA05999897A}"/>
              </a:ext>
            </a:extLst>
          </p:cNvPr>
          <p:cNvSpPr txBox="1"/>
          <p:nvPr/>
        </p:nvSpPr>
        <p:spPr>
          <a:xfrm>
            <a:off x="5927384" y="2559574"/>
            <a:ext cx="1592228" cy="507831"/>
          </a:xfrm>
          <a:prstGeom prst="rect">
            <a:avLst/>
          </a:prstGeom>
          <a:noFill/>
          <a:ln>
            <a:noFill/>
          </a:ln>
        </p:spPr>
        <p:txBody>
          <a:bodyPr wrap="square" rtlCol="0">
            <a:spAutoFit/>
          </a:bodyPr>
          <a:lstStyle/>
          <a:p>
            <a:pPr algn="ctr"/>
            <a:r>
              <a:rPr lang="en-US" sz="1350" dirty="0"/>
              <a:t>Inter-Dyck Reachability</a:t>
            </a:r>
          </a:p>
        </p:txBody>
      </p:sp>
      <p:sp>
        <p:nvSpPr>
          <p:cNvPr id="8" name="Rectangle: Rounded Corners 7">
            <a:extLst>
              <a:ext uri="{FF2B5EF4-FFF2-40B4-BE49-F238E27FC236}">
                <a16:creationId xmlns:a16="http://schemas.microsoft.com/office/drawing/2014/main" id="{B241F475-E1C1-4868-9884-8721C04834BB}"/>
              </a:ext>
            </a:extLst>
          </p:cNvPr>
          <p:cNvSpPr/>
          <p:nvPr/>
        </p:nvSpPr>
        <p:spPr>
          <a:xfrm>
            <a:off x="4950645" y="3524290"/>
            <a:ext cx="1592228" cy="4847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Rounded Corners 8">
            <a:extLst>
              <a:ext uri="{FF2B5EF4-FFF2-40B4-BE49-F238E27FC236}">
                <a16:creationId xmlns:a16="http://schemas.microsoft.com/office/drawing/2014/main" id="{6682ED1E-32E4-4CEB-A086-18162EBE1C1F}"/>
              </a:ext>
            </a:extLst>
          </p:cNvPr>
          <p:cNvSpPr/>
          <p:nvPr/>
        </p:nvSpPr>
        <p:spPr>
          <a:xfrm>
            <a:off x="6943751" y="3492212"/>
            <a:ext cx="1592228" cy="48474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884B0005-FEC5-40A3-B9C1-5E36A1D8555E}"/>
              </a:ext>
            </a:extLst>
          </p:cNvPr>
          <p:cNvSpPr txBox="1"/>
          <p:nvPr/>
        </p:nvSpPr>
        <p:spPr>
          <a:xfrm>
            <a:off x="4950645" y="3628164"/>
            <a:ext cx="1592228" cy="300082"/>
          </a:xfrm>
          <a:prstGeom prst="rect">
            <a:avLst/>
          </a:prstGeom>
          <a:noFill/>
          <a:ln>
            <a:noFill/>
          </a:ln>
        </p:spPr>
        <p:txBody>
          <a:bodyPr wrap="square" rtlCol="0">
            <a:spAutoFit/>
          </a:bodyPr>
          <a:lstStyle/>
          <a:p>
            <a:pPr algn="ctr"/>
            <a:r>
              <a:rPr lang="en-US" sz="1350" dirty="0"/>
              <a:t>Algorithm</a:t>
            </a:r>
          </a:p>
        </p:txBody>
      </p:sp>
      <p:sp>
        <p:nvSpPr>
          <p:cNvPr id="11" name="TextBox 10">
            <a:extLst>
              <a:ext uri="{FF2B5EF4-FFF2-40B4-BE49-F238E27FC236}">
                <a16:creationId xmlns:a16="http://schemas.microsoft.com/office/drawing/2014/main" id="{FA59CFAF-D4DC-4D64-A19A-127CF298E25C}"/>
              </a:ext>
            </a:extLst>
          </p:cNvPr>
          <p:cNvSpPr txBox="1"/>
          <p:nvPr/>
        </p:nvSpPr>
        <p:spPr>
          <a:xfrm>
            <a:off x="6943751" y="3603964"/>
            <a:ext cx="1592228" cy="300082"/>
          </a:xfrm>
          <a:prstGeom prst="rect">
            <a:avLst/>
          </a:prstGeom>
          <a:noFill/>
          <a:ln>
            <a:noFill/>
          </a:ln>
        </p:spPr>
        <p:txBody>
          <a:bodyPr wrap="square" rtlCol="0">
            <a:spAutoFit/>
          </a:bodyPr>
          <a:lstStyle/>
          <a:p>
            <a:pPr algn="ctr"/>
            <a:r>
              <a:rPr lang="en-US" sz="1350" dirty="0"/>
              <a:t>Input Graphs</a:t>
            </a:r>
          </a:p>
        </p:txBody>
      </p:sp>
      <p:cxnSp>
        <p:nvCxnSpPr>
          <p:cNvPr id="12" name="Straight Connector 11">
            <a:extLst>
              <a:ext uri="{FF2B5EF4-FFF2-40B4-BE49-F238E27FC236}">
                <a16:creationId xmlns:a16="http://schemas.microsoft.com/office/drawing/2014/main" id="{DF3B274C-C116-4E4D-AD4F-1B18245183E8}"/>
              </a:ext>
            </a:extLst>
          </p:cNvPr>
          <p:cNvCxnSpPr>
            <a:stCxn id="8" idx="0"/>
            <a:endCxn id="3" idx="2"/>
          </p:cNvCxnSpPr>
          <p:nvPr/>
        </p:nvCxnSpPr>
        <p:spPr>
          <a:xfrm flipV="1">
            <a:off x="5746759" y="3067405"/>
            <a:ext cx="976739" cy="45688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354A8E-D208-4682-9853-1B42FF1F30AF}"/>
              </a:ext>
            </a:extLst>
          </p:cNvPr>
          <p:cNvCxnSpPr>
            <a:cxnSpLocks/>
            <a:stCxn id="9" idx="0"/>
            <a:endCxn id="3" idx="2"/>
          </p:cNvCxnSpPr>
          <p:nvPr/>
        </p:nvCxnSpPr>
        <p:spPr>
          <a:xfrm flipH="1" flipV="1">
            <a:off x="6723498" y="3067405"/>
            <a:ext cx="1016367" cy="42480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Benefits of Graph Simplification</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a:xfrm>
            <a:off x="671569" y="1302927"/>
            <a:ext cx="7543800" cy="1398208"/>
          </a:xfrm>
        </p:spPr>
        <p:txBody>
          <a:bodyPr>
            <a:normAutofit/>
          </a:bodyPr>
          <a:lstStyle/>
          <a:p>
            <a:r>
              <a:rPr lang="en-US" sz="2100" dirty="0"/>
              <a:t>Better Performance</a:t>
            </a:r>
          </a:p>
          <a:p>
            <a:pPr lvl="1"/>
            <a:r>
              <a:rPr lang="en-US" sz="1800" dirty="0" err="1"/>
              <a:t>InterDyck</a:t>
            </a:r>
            <a:r>
              <a:rPr lang="en-US" sz="1800" dirty="0"/>
              <a:t> algorithms can work on smaller graphs</a:t>
            </a:r>
          </a:p>
          <a:p>
            <a:r>
              <a:rPr lang="en-US" sz="2100" dirty="0"/>
              <a:t>Better Precision</a:t>
            </a:r>
          </a:p>
          <a:p>
            <a:pPr lvl="1"/>
            <a:endParaRPr lang="en-US" dirty="0"/>
          </a:p>
        </p:txBody>
      </p:sp>
      <p:sp>
        <p:nvSpPr>
          <p:cNvPr id="2" name="Slide Number Placeholder 1">
            <a:extLst>
              <a:ext uri="{FF2B5EF4-FFF2-40B4-BE49-F238E27FC236}">
                <a16:creationId xmlns:a16="http://schemas.microsoft.com/office/drawing/2014/main" id="{8952E1A0-4DE4-4196-8C04-22959ECE3282}"/>
              </a:ext>
            </a:extLst>
          </p:cNvPr>
          <p:cNvSpPr>
            <a:spLocks noGrp="1"/>
          </p:cNvSpPr>
          <p:nvPr>
            <p:ph type="sldNum" sz="quarter" idx="12"/>
          </p:nvPr>
        </p:nvSpPr>
        <p:spPr/>
        <p:txBody>
          <a:bodyPr/>
          <a:lstStyle/>
          <a:p>
            <a:fld id="{AE678206-0642-9F48-9727-6B519CB285FA}" type="slidenum">
              <a:rPr lang="en-US" smtClean="0"/>
              <a:t>38</a:t>
            </a:fld>
            <a:endParaRPr lang="en-US"/>
          </a:p>
        </p:txBody>
      </p:sp>
      <p:pic>
        <p:nvPicPr>
          <p:cNvPr id="14" name="Picture 13">
            <a:extLst>
              <a:ext uri="{FF2B5EF4-FFF2-40B4-BE49-F238E27FC236}">
                <a16:creationId xmlns:a16="http://schemas.microsoft.com/office/drawing/2014/main" id="{52F428FB-5561-4F1C-B2A2-5DECAD5383D5}"/>
              </a:ext>
            </a:extLst>
          </p:cNvPr>
          <p:cNvPicPr>
            <a:picLocks noChangeAspect="1"/>
          </p:cNvPicPr>
          <p:nvPr/>
        </p:nvPicPr>
        <p:blipFill>
          <a:blip r:embed="rId2"/>
          <a:stretch>
            <a:fillRect/>
          </a:stretch>
        </p:blipFill>
        <p:spPr>
          <a:xfrm>
            <a:off x="523209" y="3539924"/>
            <a:ext cx="4515741" cy="2015149"/>
          </a:xfrm>
          <a:prstGeom prst="rect">
            <a:avLst/>
          </a:prstGeom>
        </p:spPr>
      </p:pic>
      <p:pic>
        <p:nvPicPr>
          <p:cNvPr id="16" name="Picture 15">
            <a:extLst>
              <a:ext uri="{FF2B5EF4-FFF2-40B4-BE49-F238E27FC236}">
                <a16:creationId xmlns:a16="http://schemas.microsoft.com/office/drawing/2014/main" id="{F676C613-F177-4E91-84A6-FDDB03EDB81D}"/>
              </a:ext>
            </a:extLst>
          </p:cNvPr>
          <p:cNvPicPr>
            <a:picLocks noChangeAspect="1"/>
          </p:cNvPicPr>
          <p:nvPr/>
        </p:nvPicPr>
        <p:blipFill>
          <a:blip r:embed="rId3"/>
          <a:stretch>
            <a:fillRect/>
          </a:stretch>
        </p:blipFill>
        <p:spPr>
          <a:xfrm>
            <a:off x="5470511" y="3897291"/>
            <a:ext cx="2758189" cy="675346"/>
          </a:xfrm>
          <a:prstGeom prst="rect">
            <a:avLst/>
          </a:prstGeom>
        </p:spPr>
      </p:pic>
      <p:sp>
        <p:nvSpPr>
          <p:cNvPr id="17" name="TextBox 16">
            <a:extLst>
              <a:ext uri="{FF2B5EF4-FFF2-40B4-BE49-F238E27FC236}">
                <a16:creationId xmlns:a16="http://schemas.microsoft.com/office/drawing/2014/main" id="{8545A60F-3220-49E1-B2EB-E3F76766EAD9}"/>
              </a:ext>
            </a:extLst>
          </p:cNvPr>
          <p:cNvSpPr txBox="1"/>
          <p:nvPr/>
        </p:nvSpPr>
        <p:spPr>
          <a:xfrm>
            <a:off x="6514312" y="5768793"/>
            <a:ext cx="815056"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Simplified </a:t>
            </a:r>
          </a:p>
        </p:txBody>
      </p:sp>
      <p:cxnSp>
        <p:nvCxnSpPr>
          <p:cNvPr id="20" name="Straight Arrow Connector 19">
            <a:extLst>
              <a:ext uri="{FF2B5EF4-FFF2-40B4-BE49-F238E27FC236}">
                <a16:creationId xmlns:a16="http://schemas.microsoft.com/office/drawing/2014/main" id="{E8DBA74C-1C40-4F62-9D82-83A2E7F7315A}"/>
              </a:ext>
            </a:extLst>
          </p:cNvPr>
          <p:cNvCxnSpPr>
            <a:cxnSpLocks/>
          </p:cNvCxnSpPr>
          <p:nvPr/>
        </p:nvCxnSpPr>
        <p:spPr>
          <a:xfrm flipV="1">
            <a:off x="929749" y="3019457"/>
            <a:ext cx="1273424" cy="14797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7713E12-0E16-47D2-8910-B95AF9158DFB}"/>
              </a:ext>
            </a:extLst>
          </p:cNvPr>
          <p:cNvCxnSpPr>
            <a:cxnSpLocks/>
          </p:cNvCxnSpPr>
          <p:nvPr/>
        </p:nvCxnSpPr>
        <p:spPr>
          <a:xfrm flipH="1" flipV="1">
            <a:off x="3076260" y="2994365"/>
            <a:ext cx="1474551" cy="1501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180C605-30D9-43ED-B313-FE60B57BA442}"/>
              </a:ext>
            </a:extLst>
          </p:cNvPr>
          <p:cNvSpPr txBox="1"/>
          <p:nvPr/>
        </p:nvSpPr>
        <p:spPr>
          <a:xfrm>
            <a:off x="1814632" y="2717145"/>
            <a:ext cx="1564738" cy="253916"/>
          </a:xfrm>
          <a:prstGeom prst="rect">
            <a:avLst/>
          </a:prstGeom>
          <a:noFill/>
        </p:spPr>
        <p:txBody>
          <a:bodyPr wrap="square" rtlCol="0">
            <a:spAutoFit/>
          </a:bodyPr>
          <a:lstStyle/>
          <a:p>
            <a:pPr algn="ctr"/>
            <a:r>
              <a:rPr lang="en-US" sz="1050" dirty="0">
                <a:latin typeface="Roboto" panose="02010600030101010101" charset="0"/>
                <a:ea typeface="Roboto" panose="02010600030101010101" charset="0"/>
                <a:cs typeface="Roboto" panose="02010600030101010101" charset="0"/>
              </a:rPr>
              <a:t>False positive pair</a:t>
            </a:r>
          </a:p>
        </p:txBody>
      </p:sp>
      <p:sp>
        <p:nvSpPr>
          <p:cNvPr id="23" name="TextBox 22">
            <a:extLst>
              <a:ext uri="{FF2B5EF4-FFF2-40B4-BE49-F238E27FC236}">
                <a16:creationId xmlns:a16="http://schemas.microsoft.com/office/drawing/2014/main" id="{0BB8D0C5-F583-4B5E-8D01-5899988E4FF6}"/>
              </a:ext>
            </a:extLst>
          </p:cNvPr>
          <p:cNvSpPr txBox="1"/>
          <p:nvPr/>
        </p:nvSpPr>
        <p:spPr>
          <a:xfrm>
            <a:off x="6046921" y="2844103"/>
            <a:ext cx="1373281" cy="253916"/>
          </a:xfrm>
          <a:prstGeom prst="rect">
            <a:avLst/>
          </a:prstGeom>
          <a:noFill/>
        </p:spPr>
        <p:txBody>
          <a:bodyPr wrap="square" rtlCol="0">
            <a:spAutoFit/>
          </a:bodyPr>
          <a:lstStyle/>
          <a:p>
            <a:pPr algn="ctr"/>
            <a:r>
              <a:rPr lang="en-US" sz="1050" dirty="0">
                <a:solidFill>
                  <a:srgbClr val="FF0000"/>
                </a:solidFill>
                <a:latin typeface="Roboto" panose="02010600030101010101" charset="0"/>
                <a:ea typeface="Roboto" panose="02010600030101010101" charset="0"/>
                <a:cs typeface="Roboto" panose="02010600030101010101" charset="0"/>
              </a:rPr>
              <a:t>No</a:t>
            </a:r>
            <a:r>
              <a:rPr lang="en-US" sz="1050" dirty="0">
                <a:latin typeface="Roboto" panose="02010600030101010101" charset="0"/>
                <a:ea typeface="Roboto" panose="02010600030101010101" charset="0"/>
                <a:cs typeface="Roboto" panose="02010600030101010101" charset="0"/>
              </a:rPr>
              <a:t> false positive!</a:t>
            </a:r>
          </a:p>
        </p:txBody>
      </p:sp>
      <p:sp>
        <p:nvSpPr>
          <p:cNvPr id="24" name="TextBox 23">
            <a:extLst>
              <a:ext uri="{FF2B5EF4-FFF2-40B4-BE49-F238E27FC236}">
                <a16:creationId xmlns:a16="http://schemas.microsoft.com/office/drawing/2014/main" id="{546888B6-4ABD-40F8-8A15-CF7A9C047556}"/>
              </a:ext>
            </a:extLst>
          </p:cNvPr>
          <p:cNvSpPr txBox="1"/>
          <p:nvPr/>
        </p:nvSpPr>
        <p:spPr>
          <a:xfrm>
            <a:off x="2307930" y="5784157"/>
            <a:ext cx="815056"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Original</a:t>
            </a:r>
          </a:p>
        </p:txBody>
      </p:sp>
      <p:sp>
        <p:nvSpPr>
          <p:cNvPr id="25" name="Rectangle: Rounded Corners 24">
            <a:extLst>
              <a:ext uri="{FF2B5EF4-FFF2-40B4-BE49-F238E27FC236}">
                <a16:creationId xmlns:a16="http://schemas.microsoft.com/office/drawing/2014/main" id="{9B540940-71C7-4267-BFB3-6BF2A82733FD}"/>
              </a:ext>
            </a:extLst>
          </p:cNvPr>
          <p:cNvSpPr/>
          <p:nvPr/>
        </p:nvSpPr>
        <p:spPr>
          <a:xfrm>
            <a:off x="718319" y="4500715"/>
            <a:ext cx="250792" cy="265318"/>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Rounded Corners 25">
            <a:extLst>
              <a:ext uri="{FF2B5EF4-FFF2-40B4-BE49-F238E27FC236}">
                <a16:creationId xmlns:a16="http://schemas.microsoft.com/office/drawing/2014/main" id="{E5CA2AED-3E6C-4925-A759-6F7D37BF18A5}"/>
              </a:ext>
            </a:extLst>
          </p:cNvPr>
          <p:cNvSpPr/>
          <p:nvPr/>
        </p:nvSpPr>
        <p:spPr>
          <a:xfrm>
            <a:off x="4473510" y="4500715"/>
            <a:ext cx="250791" cy="265318"/>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086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7" grpId="0" animBg="1"/>
      <p:bldP spid="22" grpId="0"/>
      <p:bldP spid="23" grpId="0"/>
      <p:bldP spid="24"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Graph Simplification</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p:txBody>
          <a:bodyPr>
            <a:normAutofit/>
          </a:bodyPr>
          <a:lstStyle/>
          <a:p>
            <a:r>
              <a:rPr lang="en-US" sz="2100" dirty="0"/>
              <a:t>What can we remove in the input graph?</a:t>
            </a:r>
          </a:p>
          <a:p>
            <a:r>
              <a:rPr lang="en-US" sz="2100" dirty="0">
                <a:solidFill>
                  <a:schemeClr val="accent1"/>
                </a:solidFill>
              </a:rPr>
              <a:t>Non-contributing</a:t>
            </a:r>
            <a:r>
              <a:rPr lang="en-US" sz="2100" dirty="0"/>
              <a:t> Edges</a:t>
            </a:r>
          </a:p>
          <a:p>
            <a:pPr lvl="1"/>
            <a:r>
              <a:rPr lang="en-US" sz="1800" dirty="0"/>
              <a:t>not in any InterDyck-paths.</a:t>
            </a:r>
          </a:p>
          <a:p>
            <a:r>
              <a:rPr lang="en-US" sz="2100" dirty="0">
                <a:solidFill>
                  <a:srgbClr val="C00000"/>
                </a:solidFill>
              </a:rPr>
              <a:t>Contributing</a:t>
            </a:r>
            <a:r>
              <a:rPr lang="en-US" sz="2100" dirty="0"/>
              <a:t> Edges</a:t>
            </a:r>
          </a:p>
          <a:p>
            <a:pPr lvl="1"/>
            <a:r>
              <a:rPr lang="en-US" sz="1800" dirty="0"/>
              <a:t>In at least one InterDyck-path.</a:t>
            </a:r>
          </a:p>
          <a:p>
            <a:r>
              <a:rPr lang="en-US" sz="2100" dirty="0"/>
              <a:t>Graph Simplification</a:t>
            </a:r>
          </a:p>
          <a:p>
            <a:pPr lvl="1"/>
            <a:r>
              <a:rPr lang="en-US" sz="1800" dirty="0"/>
              <a:t>Removing non-contributing edges</a:t>
            </a:r>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52171EE-AA5D-40E9-97E4-293F56476025}"/>
              </a:ext>
            </a:extLst>
          </p:cNvPr>
          <p:cNvSpPr>
            <a:spLocks noGrp="1"/>
          </p:cNvSpPr>
          <p:nvPr>
            <p:ph type="sldNum" sz="quarter" idx="12"/>
          </p:nvPr>
        </p:nvSpPr>
        <p:spPr/>
        <p:txBody>
          <a:bodyPr/>
          <a:lstStyle/>
          <a:p>
            <a:fld id="{AE678206-0642-9F48-9727-6B519CB285FA}" type="slidenum">
              <a:rPr lang="en-US" smtClean="0"/>
              <a:t>39</a:t>
            </a:fld>
            <a:endParaRPr lang="en-US"/>
          </a:p>
        </p:txBody>
      </p:sp>
      <p:pic>
        <p:nvPicPr>
          <p:cNvPr id="7" name="Picture 6">
            <a:extLst>
              <a:ext uri="{FF2B5EF4-FFF2-40B4-BE49-F238E27FC236}">
                <a16:creationId xmlns:a16="http://schemas.microsoft.com/office/drawing/2014/main" id="{70F0BF10-2F55-46C2-A9CD-6534EB4F029C}"/>
              </a:ext>
            </a:extLst>
          </p:cNvPr>
          <p:cNvPicPr>
            <a:picLocks noChangeAspect="1"/>
          </p:cNvPicPr>
          <p:nvPr/>
        </p:nvPicPr>
        <p:blipFill>
          <a:blip r:embed="rId2"/>
          <a:stretch>
            <a:fillRect/>
          </a:stretch>
        </p:blipFill>
        <p:spPr>
          <a:xfrm>
            <a:off x="8337880" y="4062555"/>
            <a:ext cx="277121" cy="179754"/>
          </a:xfrm>
          <a:prstGeom prst="rect">
            <a:avLst/>
          </a:prstGeom>
        </p:spPr>
      </p:pic>
      <p:pic>
        <p:nvPicPr>
          <p:cNvPr id="11" name="Picture 10">
            <a:extLst>
              <a:ext uri="{FF2B5EF4-FFF2-40B4-BE49-F238E27FC236}">
                <a16:creationId xmlns:a16="http://schemas.microsoft.com/office/drawing/2014/main" id="{C8AE37DB-395E-724E-9156-23AA4E3ACDF1}"/>
              </a:ext>
            </a:extLst>
          </p:cNvPr>
          <p:cNvPicPr>
            <a:picLocks noChangeAspect="1"/>
          </p:cNvPicPr>
          <p:nvPr/>
        </p:nvPicPr>
        <p:blipFill>
          <a:blip r:embed="rId3"/>
          <a:stretch>
            <a:fillRect/>
          </a:stretch>
        </p:blipFill>
        <p:spPr>
          <a:xfrm>
            <a:off x="5170608" y="3076843"/>
            <a:ext cx="3722414" cy="1543265"/>
          </a:xfrm>
          <a:prstGeom prst="rect">
            <a:avLst/>
          </a:prstGeom>
        </p:spPr>
      </p:pic>
      <p:sp>
        <p:nvSpPr>
          <p:cNvPr id="12" name="Rectangle: Rounded Corners 8">
            <a:extLst>
              <a:ext uri="{FF2B5EF4-FFF2-40B4-BE49-F238E27FC236}">
                <a16:creationId xmlns:a16="http://schemas.microsoft.com/office/drawing/2014/main" id="{1E97DD6F-E80B-C144-A54C-12D323CB9006}"/>
              </a:ext>
            </a:extLst>
          </p:cNvPr>
          <p:cNvSpPr/>
          <p:nvPr/>
        </p:nvSpPr>
        <p:spPr>
          <a:xfrm rot="5400000">
            <a:off x="7464259" y="3911931"/>
            <a:ext cx="530189" cy="127890"/>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8">
            <a:extLst>
              <a:ext uri="{FF2B5EF4-FFF2-40B4-BE49-F238E27FC236}">
                <a16:creationId xmlns:a16="http://schemas.microsoft.com/office/drawing/2014/main" id="{9475ECF2-174D-AF40-94A1-8F398F7D282E}"/>
              </a:ext>
            </a:extLst>
          </p:cNvPr>
          <p:cNvSpPr/>
          <p:nvPr/>
        </p:nvSpPr>
        <p:spPr>
          <a:xfrm rot="5400000">
            <a:off x="5648180" y="3228623"/>
            <a:ext cx="338468" cy="31898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8">
            <a:extLst>
              <a:ext uri="{FF2B5EF4-FFF2-40B4-BE49-F238E27FC236}">
                <a16:creationId xmlns:a16="http://schemas.microsoft.com/office/drawing/2014/main" id="{B75405A1-6A3F-1A41-9366-08F09CEC62CB}"/>
              </a:ext>
            </a:extLst>
          </p:cNvPr>
          <p:cNvSpPr/>
          <p:nvPr/>
        </p:nvSpPr>
        <p:spPr>
          <a:xfrm rot="5400000">
            <a:off x="6428514" y="3228623"/>
            <a:ext cx="338468" cy="31898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8">
            <a:extLst>
              <a:ext uri="{FF2B5EF4-FFF2-40B4-BE49-F238E27FC236}">
                <a16:creationId xmlns:a16="http://schemas.microsoft.com/office/drawing/2014/main" id="{F74FB62B-E6F7-EC4F-A5CD-93CAFC48FA34}"/>
              </a:ext>
            </a:extLst>
          </p:cNvPr>
          <p:cNvSpPr/>
          <p:nvPr/>
        </p:nvSpPr>
        <p:spPr>
          <a:xfrm rot="5400000">
            <a:off x="7131571" y="3228623"/>
            <a:ext cx="338468" cy="31898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8">
            <a:extLst>
              <a:ext uri="{FF2B5EF4-FFF2-40B4-BE49-F238E27FC236}">
                <a16:creationId xmlns:a16="http://schemas.microsoft.com/office/drawing/2014/main" id="{C554894B-C3E5-D046-9B09-76091196D08F}"/>
              </a:ext>
            </a:extLst>
          </p:cNvPr>
          <p:cNvSpPr/>
          <p:nvPr/>
        </p:nvSpPr>
        <p:spPr>
          <a:xfrm rot="5400000">
            <a:off x="7879680" y="3228623"/>
            <a:ext cx="338468" cy="318983"/>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937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2"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CC455-EF5B-E046-91B2-78D8438C0E18}"/>
              </a:ext>
            </a:extLst>
          </p:cNvPr>
          <p:cNvSpPr>
            <a:spLocks noGrp="1"/>
          </p:cNvSpPr>
          <p:nvPr>
            <p:ph type="sldNum" sz="quarter" idx="12"/>
          </p:nvPr>
        </p:nvSpPr>
        <p:spPr/>
        <p:txBody>
          <a:bodyPr/>
          <a:lstStyle/>
          <a:p>
            <a:fld id="{60AD1266-7CE3-2146-B859-359ABF1E0203}" type="slidenum">
              <a:rPr lang="en-US" smtClean="0"/>
              <a:t>4</a:t>
            </a:fld>
            <a:endParaRPr lang="en-US"/>
          </a:p>
        </p:txBody>
      </p:sp>
      <p:sp>
        <p:nvSpPr>
          <p:cNvPr id="4" name="TextBox 3">
            <a:extLst>
              <a:ext uri="{FF2B5EF4-FFF2-40B4-BE49-F238E27FC236}">
                <a16:creationId xmlns:a16="http://schemas.microsoft.com/office/drawing/2014/main" id="{5AD10F18-0B20-1144-94A6-13BCED18173E}"/>
              </a:ext>
            </a:extLst>
          </p:cNvPr>
          <p:cNvSpPr txBox="1"/>
          <p:nvPr/>
        </p:nvSpPr>
        <p:spPr>
          <a:xfrm>
            <a:off x="3386751" y="1668566"/>
            <a:ext cx="2542272" cy="369332"/>
          </a:xfrm>
          <a:prstGeom prst="rect">
            <a:avLst/>
          </a:prstGeom>
          <a:noFill/>
          <a:ln w="25400">
            <a:solidFill>
              <a:schemeClr val="accent1">
                <a:alpha val="50000"/>
              </a:schemeClr>
            </a:solidFill>
          </a:ln>
          <a:effectLst>
            <a:reflection endPos="0" dist="50800" dir="5400000" sy="-100000" algn="bl" rotWithShape="0"/>
          </a:effectLst>
        </p:spPr>
        <p:txBody>
          <a:bodyPr wrap="square" rtlCol="0">
            <a:spAutoFit/>
          </a:bodyPr>
          <a:lstStyle/>
          <a:p>
            <a:pPr algn="ctr"/>
            <a:r>
              <a:rPr lang="en-US" dirty="0">
                <a:solidFill>
                  <a:schemeClr val="accent1">
                    <a:alpha val="50000"/>
                  </a:schemeClr>
                </a:solidFill>
              </a:rPr>
              <a:t>Client Applications</a:t>
            </a:r>
          </a:p>
        </p:txBody>
      </p:sp>
      <p:sp>
        <p:nvSpPr>
          <p:cNvPr id="5" name="TextBox 4">
            <a:extLst>
              <a:ext uri="{FF2B5EF4-FFF2-40B4-BE49-F238E27FC236}">
                <a16:creationId xmlns:a16="http://schemas.microsoft.com/office/drawing/2014/main" id="{3890F3F7-F499-234F-85A5-822248FAA2BB}"/>
              </a:ext>
            </a:extLst>
          </p:cNvPr>
          <p:cNvSpPr txBox="1"/>
          <p:nvPr/>
        </p:nvSpPr>
        <p:spPr>
          <a:xfrm>
            <a:off x="2814353" y="2867969"/>
            <a:ext cx="3515293" cy="369332"/>
          </a:xfrm>
          <a:prstGeom prst="rect">
            <a:avLst/>
          </a:prstGeom>
          <a:noFill/>
          <a:ln w="25400">
            <a:solidFill>
              <a:schemeClr val="accent1">
                <a:alpha val="50000"/>
              </a:schemeClr>
            </a:solidFill>
          </a:ln>
          <a:effectLst>
            <a:reflection endPos="0" dist="50800" dir="5400000" sy="-100000" algn="bl" rotWithShape="0"/>
          </a:effectLst>
        </p:spPr>
        <p:txBody>
          <a:bodyPr wrap="square" rtlCol="0">
            <a:spAutoFit/>
          </a:bodyPr>
          <a:lstStyle/>
          <a:p>
            <a:pPr algn="ctr"/>
            <a:r>
              <a:rPr lang="en-US" dirty="0">
                <a:solidFill>
                  <a:schemeClr val="accent1">
                    <a:alpha val="50000"/>
                  </a:schemeClr>
                </a:solidFill>
              </a:rPr>
              <a:t>Graph Reachability</a:t>
            </a:r>
          </a:p>
        </p:txBody>
      </p:sp>
      <p:cxnSp>
        <p:nvCxnSpPr>
          <p:cNvPr id="6" name="Straight Arrow Connector 5">
            <a:extLst>
              <a:ext uri="{FF2B5EF4-FFF2-40B4-BE49-F238E27FC236}">
                <a16:creationId xmlns:a16="http://schemas.microsoft.com/office/drawing/2014/main" id="{A6A5CAC3-5BA4-5849-8C67-7BA5DE63642A}"/>
              </a:ext>
            </a:extLst>
          </p:cNvPr>
          <p:cNvCxnSpPr>
            <a:cxnSpLocks/>
            <a:endCxn id="8" idx="0"/>
          </p:cNvCxnSpPr>
          <p:nvPr/>
        </p:nvCxnSpPr>
        <p:spPr bwMode="auto">
          <a:xfrm flipH="1">
            <a:off x="2541556" y="3237301"/>
            <a:ext cx="1740432"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8" name="TextBox 7">
            <a:extLst>
              <a:ext uri="{FF2B5EF4-FFF2-40B4-BE49-F238E27FC236}">
                <a16:creationId xmlns:a16="http://schemas.microsoft.com/office/drawing/2014/main" id="{774645B4-81F3-1546-868A-3C17203030F7}"/>
              </a:ext>
            </a:extLst>
          </p:cNvPr>
          <p:cNvSpPr txBox="1"/>
          <p:nvPr/>
        </p:nvSpPr>
        <p:spPr>
          <a:xfrm>
            <a:off x="180911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Formulation</a:t>
            </a:r>
          </a:p>
        </p:txBody>
      </p:sp>
      <p:sp>
        <p:nvSpPr>
          <p:cNvPr id="9" name="TextBox 8">
            <a:extLst>
              <a:ext uri="{FF2B5EF4-FFF2-40B4-BE49-F238E27FC236}">
                <a16:creationId xmlns:a16="http://schemas.microsoft.com/office/drawing/2014/main" id="{FB208A37-70EC-964E-BF69-87AC7AB85437}"/>
              </a:ext>
            </a:extLst>
          </p:cNvPr>
          <p:cNvSpPr txBox="1"/>
          <p:nvPr/>
        </p:nvSpPr>
        <p:spPr>
          <a:xfrm>
            <a:off x="3965934"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Graph</a:t>
            </a:r>
          </a:p>
        </p:txBody>
      </p:sp>
      <p:sp>
        <p:nvSpPr>
          <p:cNvPr id="10" name="TextBox 9">
            <a:extLst>
              <a:ext uri="{FF2B5EF4-FFF2-40B4-BE49-F238E27FC236}">
                <a16:creationId xmlns:a16="http://schemas.microsoft.com/office/drawing/2014/main" id="{F05323EE-D2C1-E647-BECA-FDDB5DA1A995}"/>
              </a:ext>
            </a:extLst>
          </p:cNvPr>
          <p:cNvSpPr txBox="1"/>
          <p:nvPr/>
        </p:nvSpPr>
        <p:spPr>
          <a:xfrm>
            <a:off x="6122749" y="4282278"/>
            <a:ext cx="1464873" cy="369332"/>
          </a:xfrm>
          <a:prstGeom prst="rect">
            <a:avLst/>
          </a:prstGeom>
          <a:noFill/>
          <a:ln w="25400">
            <a:solidFill>
              <a:srgbClr val="C00000"/>
            </a:solidFill>
          </a:ln>
        </p:spPr>
        <p:txBody>
          <a:bodyPr wrap="square" rtlCol="0">
            <a:spAutoFit/>
          </a:bodyPr>
          <a:lstStyle/>
          <a:p>
            <a:pPr algn="ctr"/>
            <a:r>
              <a:rPr lang="en-US" dirty="0">
                <a:solidFill>
                  <a:srgbClr val="C00000"/>
                </a:solidFill>
              </a:rPr>
              <a:t>Algorithm</a:t>
            </a:r>
          </a:p>
        </p:txBody>
      </p:sp>
      <p:cxnSp>
        <p:nvCxnSpPr>
          <p:cNvPr id="11" name="Straight Arrow Connector 10">
            <a:extLst>
              <a:ext uri="{FF2B5EF4-FFF2-40B4-BE49-F238E27FC236}">
                <a16:creationId xmlns:a16="http://schemas.microsoft.com/office/drawing/2014/main" id="{C18918D8-810E-9E4F-AA8F-35B23815426A}"/>
              </a:ext>
            </a:extLst>
          </p:cNvPr>
          <p:cNvCxnSpPr>
            <a:cxnSpLocks/>
            <a:endCxn id="9" idx="0"/>
          </p:cNvCxnSpPr>
          <p:nvPr/>
        </p:nvCxnSpPr>
        <p:spPr bwMode="auto">
          <a:xfrm>
            <a:off x="4698370" y="3237301"/>
            <a:ext cx="1"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ECDD1643-239A-7343-9460-2797F8794B39}"/>
              </a:ext>
            </a:extLst>
          </p:cNvPr>
          <p:cNvCxnSpPr>
            <a:cxnSpLocks/>
            <a:endCxn id="10" idx="0"/>
          </p:cNvCxnSpPr>
          <p:nvPr/>
        </p:nvCxnSpPr>
        <p:spPr bwMode="auto">
          <a:xfrm>
            <a:off x="5481858" y="3237301"/>
            <a:ext cx="1373328" cy="104497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9" name="Down Arrow 18">
            <a:extLst>
              <a:ext uri="{FF2B5EF4-FFF2-40B4-BE49-F238E27FC236}">
                <a16:creationId xmlns:a16="http://schemas.microsoft.com/office/drawing/2014/main" id="{3AFC2601-0505-5D46-B9F4-F4A19AD6EE61}"/>
              </a:ext>
            </a:extLst>
          </p:cNvPr>
          <p:cNvSpPr/>
          <p:nvPr/>
        </p:nvSpPr>
        <p:spPr bwMode="auto">
          <a:xfrm>
            <a:off x="4516701" y="2204249"/>
            <a:ext cx="363338" cy="510564"/>
          </a:xfrm>
          <a:prstGeom prst="downArrow">
            <a:avLst/>
          </a:prstGeom>
          <a:solidFill>
            <a:schemeClr val="accent6">
              <a:lumMod val="40000"/>
              <a:lumOff val="60000"/>
            </a:schemeClr>
          </a:solidFill>
          <a:ln w="9525" cap="flat" cmpd="sng" algn="ctr">
            <a:solidFill>
              <a:srgbClr val="C00000">
                <a:alpha val="50000"/>
              </a:srgbClr>
            </a:solidFill>
            <a:prstDash val="solid"/>
            <a:round/>
            <a:headEnd type="none" w="med" len="med"/>
            <a:tailEnd type="none" w="med" len="med"/>
          </a:ln>
          <a:effectLst>
            <a:reflection endPos="0" dist="508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 name="Rounded Rectangle 1">
            <a:extLst>
              <a:ext uri="{FF2B5EF4-FFF2-40B4-BE49-F238E27FC236}">
                <a16:creationId xmlns:a16="http://schemas.microsoft.com/office/drawing/2014/main" id="{A3B0A9E4-CEB3-A443-A4F8-29004BD35705}"/>
              </a:ext>
            </a:extLst>
          </p:cNvPr>
          <p:cNvSpPr/>
          <p:nvPr/>
        </p:nvSpPr>
        <p:spPr bwMode="auto">
          <a:xfrm>
            <a:off x="2109588" y="1277737"/>
            <a:ext cx="5177563" cy="2249845"/>
          </a:xfrm>
          <a:prstGeom prst="roundRect">
            <a:avLst/>
          </a:prstGeom>
          <a:noFill/>
          <a:ln w="19050" cap="flat" cmpd="sng" algn="ctr">
            <a:solidFill>
              <a:schemeClr val="accent1">
                <a:alpha val="50000"/>
              </a:schemeClr>
            </a:solidFill>
            <a:prstDash val="sysDash"/>
            <a:round/>
            <a:headEnd type="none" w="med" len="med"/>
            <a:tailEnd type="none" w="med" len="med"/>
          </a:ln>
          <a:effectLst>
            <a:reflection endPos="0" dist="508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8" name="Rounded Rectangle 27">
            <a:extLst>
              <a:ext uri="{FF2B5EF4-FFF2-40B4-BE49-F238E27FC236}">
                <a16:creationId xmlns:a16="http://schemas.microsoft.com/office/drawing/2014/main" id="{589D3188-0D92-E74D-B180-4B63789D5212}"/>
              </a:ext>
            </a:extLst>
          </p:cNvPr>
          <p:cNvSpPr/>
          <p:nvPr/>
        </p:nvSpPr>
        <p:spPr bwMode="auto">
          <a:xfrm>
            <a:off x="1152083" y="3896914"/>
            <a:ext cx="7138073" cy="1837767"/>
          </a:xfrm>
          <a:prstGeom prst="roundRect">
            <a:avLst/>
          </a:prstGeom>
          <a:noFill/>
          <a:ln w="1905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7" name="TextBox 6">
            <a:extLst>
              <a:ext uri="{FF2B5EF4-FFF2-40B4-BE49-F238E27FC236}">
                <a16:creationId xmlns:a16="http://schemas.microsoft.com/office/drawing/2014/main" id="{FCEAA4C7-F44C-6449-90F6-FAAEE4A51CDC}"/>
              </a:ext>
            </a:extLst>
          </p:cNvPr>
          <p:cNvSpPr txBox="1"/>
          <p:nvPr/>
        </p:nvSpPr>
        <p:spPr>
          <a:xfrm>
            <a:off x="1592630" y="4941393"/>
            <a:ext cx="1681362" cy="353943"/>
          </a:xfrm>
          <a:prstGeom prst="rect">
            <a:avLst/>
          </a:prstGeom>
          <a:noFill/>
        </p:spPr>
        <p:txBody>
          <a:bodyPr wrap="square" rtlCol="0">
            <a:spAutoFit/>
          </a:bodyPr>
          <a:lstStyle/>
          <a:p>
            <a:r>
              <a:rPr lang="en-US" sz="1700" b="1" dirty="0">
                <a:solidFill>
                  <a:srgbClr val="C00000"/>
                </a:solidFill>
              </a:rPr>
              <a:t>2. LCL-Reach</a:t>
            </a:r>
          </a:p>
        </p:txBody>
      </p:sp>
      <p:sp>
        <p:nvSpPr>
          <p:cNvPr id="27" name="TextBox 26">
            <a:extLst>
              <a:ext uri="{FF2B5EF4-FFF2-40B4-BE49-F238E27FC236}">
                <a16:creationId xmlns:a16="http://schemas.microsoft.com/office/drawing/2014/main" id="{30207368-2972-0E4A-8A28-8A59DE75D6C3}"/>
              </a:ext>
            </a:extLst>
          </p:cNvPr>
          <p:cNvSpPr txBox="1"/>
          <p:nvPr/>
        </p:nvSpPr>
        <p:spPr>
          <a:xfrm>
            <a:off x="3608580" y="4941393"/>
            <a:ext cx="2179578" cy="353943"/>
          </a:xfrm>
          <a:prstGeom prst="rect">
            <a:avLst/>
          </a:prstGeom>
          <a:noFill/>
        </p:spPr>
        <p:txBody>
          <a:bodyPr wrap="square" rtlCol="0">
            <a:spAutoFit/>
          </a:bodyPr>
          <a:lstStyle/>
          <a:p>
            <a:r>
              <a:rPr lang="en-US" sz="1700" b="1" dirty="0">
                <a:solidFill>
                  <a:srgbClr val="C00000"/>
                </a:solidFill>
              </a:rPr>
              <a:t>3. InterDyck-Reach</a:t>
            </a:r>
          </a:p>
        </p:txBody>
      </p:sp>
      <p:sp>
        <p:nvSpPr>
          <p:cNvPr id="29" name="TextBox 28">
            <a:extLst>
              <a:ext uri="{FF2B5EF4-FFF2-40B4-BE49-F238E27FC236}">
                <a16:creationId xmlns:a16="http://schemas.microsoft.com/office/drawing/2014/main" id="{6340C267-0D60-B248-A19C-7D17ED9279D2}"/>
              </a:ext>
            </a:extLst>
          </p:cNvPr>
          <p:cNvSpPr txBox="1"/>
          <p:nvPr/>
        </p:nvSpPr>
        <p:spPr>
          <a:xfrm>
            <a:off x="5943686" y="4941393"/>
            <a:ext cx="1833591" cy="353943"/>
          </a:xfrm>
          <a:prstGeom prst="rect">
            <a:avLst/>
          </a:prstGeom>
          <a:noFill/>
        </p:spPr>
        <p:txBody>
          <a:bodyPr wrap="square" rtlCol="0">
            <a:spAutoFit/>
          </a:bodyPr>
          <a:lstStyle/>
          <a:p>
            <a:r>
              <a:rPr lang="en-US" sz="1700" b="1" dirty="0">
                <a:solidFill>
                  <a:srgbClr val="C00000"/>
                </a:solidFill>
              </a:rPr>
              <a:t>1. Dyck-Reach</a:t>
            </a:r>
          </a:p>
        </p:txBody>
      </p:sp>
    </p:spTree>
    <p:extLst>
      <p:ext uri="{BB962C8B-B14F-4D97-AF65-F5344CB8AC3E}">
        <p14:creationId xmlns:p14="http://schemas.microsoft.com/office/powerpoint/2010/main" val="26871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D9B6-892B-A243-9825-36C62F37D07F}"/>
              </a:ext>
            </a:extLst>
          </p:cNvPr>
          <p:cNvSpPr>
            <a:spLocks noGrp="1"/>
          </p:cNvSpPr>
          <p:nvPr>
            <p:ph type="title"/>
          </p:nvPr>
        </p:nvSpPr>
        <p:spPr>
          <a:xfrm>
            <a:off x="238125" y="2501504"/>
            <a:ext cx="8229600" cy="857250"/>
          </a:xfrm>
        </p:spPr>
        <p:txBody>
          <a:bodyPr>
            <a:normAutofit fontScale="90000"/>
          </a:bodyPr>
          <a:lstStyle/>
          <a:p>
            <a:r>
              <a:rPr lang="en-US" dirty="0">
                <a:solidFill>
                  <a:schemeClr val="tx1"/>
                </a:solidFill>
              </a:rPr>
              <a:t>Given a graph with n nodes and m edges, removing </a:t>
            </a:r>
            <a:r>
              <a:rPr lang="en-US" dirty="0">
                <a:solidFill>
                  <a:srgbClr val="FF0000"/>
                </a:solidFill>
              </a:rPr>
              <a:t>non-contributing</a:t>
            </a:r>
            <a:r>
              <a:rPr lang="en-US" dirty="0">
                <a:solidFill>
                  <a:schemeClr val="tx1"/>
                </a:solidFill>
              </a:rPr>
              <a:t> edges for InterDyck-reachability</a:t>
            </a:r>
            <a:r>
              <a:rPr lang="en-US" dirty="0"/>
              <a:t> </a:t>
            </a:r>
            <a:endParaRPr lang="en-US" dirty="0">
              <a:solidFill>
                <a:schemeClr val="tx1"/>
              </a:solidFill>
            </a:endParaRPr>
          </a:p>
        </p:txBody>
      </p:sp>
      <p:sp>
        <p:nvSpPr>
          <p:cNvPr id="4" name="Slide Number Placeholder 3">
            <a:extLst>
              <a:ext uri="{FF2B5EF4-FFF2-40B4-BE49-F238E27FC236}">
                <a16:creationId xmlns:a16="http://schemas.microsoft.com/office/drawing/2014/main" id="{A8BC983A-D4BF-3242-A57E-A789BA73859A}"/>
              </a:ext>
            </a:extLst>
          </p:cNvPr>
          <p:cNvSpPr>
            <a:spLocks noGrp="1"/>
          </p:cNvSpPr>
          <p:nvPr>
            <p:ph type="sldNum" sz="quarter" idx="12"/>
          </p:nvPr>
        </p:nvSpPr>
        <p:spPr/>
        <p:txBody>
          <a:bodyPr/>
          <a:lstStyle/>
          <a:p>
            <a:fld id="{59758685-D67A-AD45-9729-F546317A0807}" type="slidenum">
              <a:rPr lang="en-US" smtClean="0"/>
              <a:t>40</a:t>
            </a:fld>
            <a:endParaRPr lang="en-US"/>
          </a:p>
        </p:txBody>
      </p:sp>
      <p:pic>
        <p:nvPicPr>
          <p:cNvPr id="31" name="Picture 30">
            <a:extLst>
              <a:ext uri="{FF2B5EF4-FFF2-40B4-BE49-F238E27FC236}">
                <a16:creationId xmlns:a16="http://schemas.microsoft.com/office/drawing/2014/main" id="{A6374A67-F540-704A-9CD1-2A9745069364}"/>
              </a:ext>
            </a:extLst>
          </p:cNvPr>
          <p:cNvPicPr>
            <a:picLocks noChangeAspect="1"/>
          </p:cNvPicPr>
          <p:nvPr/>
        </p:nvPicPr>
        <p:blipFill>
          <a:blip r:embed="rId3"/>
          <a:stretch>
            <a:fillRect/>
          </a:stretch>
        </p:blipFill>
        <p:spPr>
          <a:xfrm>
            <a:off x="2372907" y="4108144"/>
            <a:ext cx="3722414" cy="1543265"/>
          </a:xfrm>
          <a:prstGeom prst="rect">
            <a:avLst/>
          </a:prstGeom>
        </p:spPr>
      </p:pic>
      <p:sp>
        <p:nvSpPr>
          <p:cNvPr id="32" name="Rectangle: Rounded Corners 8">
            <a:extLst>
              <a:ext uri="{FF2B5EF4-FFF2-40B4-BE49-F238E27FC236}">
                <a16:creationId xmlns:a16="http://schemas.microsoft.com/office/drawing/2014/main" id="{527C9541-AEAC-C143-920C-AFA8D8C13EB5}"/>
              </a:ext>
            </a:extLst>
          </p:cNvPr>
          <p:cNvSpPr/>
          <p:nvPr/>
        </p:nvSpPr>
        <p:spPr>
          <a:xfrm rot="5400000">
            <a:off x="4666558" y="4943232"/>
            <a:ext cx="530189" cy="12789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59408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Compute Non-contributing Edges</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p:txBody>
          <a:bodyPr/>
          <a:lstStyle/>
          <a:p>
            <a:endParaRPr lang="en-US" dirty="0"/>
          </a:p>
          <a:p>
            <a:pPr lvl="1"/>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52171EE-AA5D-40E9-97E4-293F56476025}"/>
              </a:ext>
            </a:extLst>
          </p:cNvPr>
          <p:cNvSpPr>
            <a:spLocks noGrp="1"/>
          </p:cNvSpPr>
          <p:nvPr>
            <p:ph type="sldNum" sz="quarter" idx="12"/>
          </p:nvPr>
        </p:nvSpPr>
        <p:spPr/>
        <p:txBody>
          <a:bodyPr/>
          <a:lstStyle/>
          <a:p>
            <a:fld id="{AE678206-0642-9F48-9727-6B519CB285FA}" type="slidenum">
              <a:rPr lang="en-US" smtClean="0"/>
              <a:t>41</a:t>
            </a:fld>
            <a:endParaRPr lang="en-US"/>
          </a:p>
        </p:txBody>
      </p:sp>
      <p:pic>
        <p:nvPicPr>
          <p:cNvPr id="7" name="Picture 6">
            <a:extLst>
              <a:ext uri="{FF2B5EF4-FFF2-40B4-BE49-F238E27FC236}">
                <a16:creationId xmlns:a16="http://schemas.microsoft.com/office/drawing/2014/main" id="{651667DC-E2BE-4487-BA42-6D6EB07B024C}"/>
              </a:ext>
            </a:extLst>
          </p:cNvPr>
          <p:cNvPicPr>
            <a:picLocks noChangeAspect="1"/>
          </p:cNvPicPr>
          <p:nvPr/>
        </p:nvPicPr>
        <p:blipFill>
          <a:blip r:embed="rId3"/>
          <a:stretch>
            <a:fillRect/>
          </a:stretch>
        </p:blipFill>
        <p:spPr>
          <a:xfrm>
            <a:off x="7645310" y="3262829"/>
            <a:ext cx="277121" cy="179754"/>
          </a:xfrm>
          <a:prstGeom prst="rect">
            <a:avLst/>
          </a:prstGeom>
        </p:spPr>
      </p:pic>
      <p:sp>
        <p:nvSpPr>
          <p:cNvPr id="10" name="Rectangle: Rounded Corners 9">
            <a:extLst>
              <a:ext uri="{FF2B5EF4-FFF2-40B4-BE49-F238E27FC236}">
                <a16:creationId xmlns:a16="http://schemas.microsoft.com/office/drawing/2014/main" id="{FAB891B2-F544-491F-9FE0-8B3D01F1F6B1}"/>
              </a:ext>
            </a:extLst>
          </p:cNvPr>
          <p:cNvSpPr/>
          <p:nvPr/>
        </p:nvSpPr>
        <p:spPr>
          <a:xfrm>
            <a:off x="3014112" y="2506163"/>
            <a:ext cx="2170838" cy="4847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FECA4B4-665F-47AE-82F4-9F8BE9662863}"/>
              </a:ext>
            </a:extLst>
          </p:cNvPr>
          <p:cNvSpPr txBox="1"/>
          <p:nvPr/>
        </p:nvSpPr>
        <p:spPr>
          <a:xfrm>
            <a:off x="2935389" y="2494621"/>
            <a:ext cx="2416195" cy="507831"/>
          </a:xfrm>
          <a:prstGeom prst="rect">
            <a:avLst/>
          </a:prstGeom>
          <a:noFill/>
        </p:spPr>
        <p:txBody>
          <a:bodyPr wrap="square" rtlCol="0">
            <a:spAutoFit/>
          </a:bodyPr>
          <a:lstStyle/>
          <a:p>
            <a:pPr algn="ctr"/>
            <a:r>
              <a:rPr lang="en-US" sz="1350" dirty="0"/>
              <a:t>Non-contributing </a:t>
            </a:r>
            <a:r>
              <a:rPr lang="en-US" sz="1350" dirty="0" err="1"/>
              <a:t>InterDyck</a:t>
            </a:r>
            <a:r>
              <a:rPr lang="en-US" sz="1350" dirty="0"/>
              <a:t> edges computation</a:t>
            </a:r>
          </a:p>
        </p:txBody>
      </p:sp>
      <p:pic>
        <p:nvPicPr>
          <p:cNvPr id="4" name="Picture 3">
            <a:extLst>
              <a:ext uri="{FF2B5EF4-FFF2-40B4-BE49-F238E27FC236}">
                <a16:creationId xmlns:a16="http://schemas.microsoft.com/office/drawing/2014/main" id="{8423FA62-9CC7-470C-994C-C334DB123367}"/>
              </a:ext>
            </a:extLst>
          </p:cNvPr>
          <p:cNvPicPr>
            <a:picLocks noChangeAspect="1"/>
          </p:cNvPicPr>
          <p:nvPr/>
        </p:nvPicPr>
        <p:blipFill>
          <a:blip r:embed="rId4"/>
          <a:stretch>
            <a:fillRect/>
          </a:stretch>
        </p:blipFill>
        <p:spPr>
          <a:xfrm>
            <a:off x="3983291" y="2631405"/>
            <a:ext cx="242921" cy="250067"/>
          </a:xfrm>
          <a:prstGeom prst="rect">
            <a:avLst/>
          </a:prstGeom>
        </p:spPr>
      </p:pic>
      <p:sp>
        <p:nvSpPr>
          <p:cNvPr id="11" name="Rectangle: Rounded Corners 10">
            <a:extLst>
              <a:ext uri="{FF2B5EF4-FFF2-40B4-BE49-F238E27FC236}">
                <a16:creationId xmlns:a16="http://schemas.microsoft.com/office/drawing/2014/main" id="{2684562E-7ED0-4130-BEF5-B583879EE326}"/>
              </a:ext>
            </a:extLst>
          </p:cNvPr>
          <p:cNvSpPr/>
          <p:nvPr/>
        </p:nvSpPr>
        <p:spPr>
          <a:xfrm>
            <a:off x="1320328" y="2506163"/>
            <a:ext cx="2170838" cy="484748"/>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37352B0C-C316-4EF2-AC2E-3099DFC8D70F}"/>
              </a:ext>
            </a:extLst>
          </p:cNvPr>
          <p:cNvSpPr txBox="1"/>
          <p:nvPr/>
        </p:nvSpPr>
        <p:spPr>
          <a:xfrm>
            <a:off x="1320328" y="2506162"/>
            <a:ext cx="2170838" cy="507831"/>
          </a:xfrm>
          <a:prstGeom prst="rect">
            <a:avLst/>
          </a:prstGeom>
          <a:noFill/>
        </p:spPr>
        <p:txBody>
          <a:bodyPr wrap="square" rtlCol="0">
            <a:spAutoFit/>
          </a:bodyPr>
          <a:lstStyle/>
          <a:p>
            <a:pPr algn="ctr"/>
            <a:r>
              <a:rPr lang="en-US" sz="1350" dirty="0" err="1"/>
              <a:t>InterDyck</a:t>
            </a:r>
            <a:r>
              <a:rPr lang="en-US" sz="1350" dirty="0"/>
              <a:t> Reachability problem</a:t>
            </a:r>
          </a:p>
        </p:txBody>
      </p:sp>
      <p:sp>
        <p:nvSpPr>
          <p:cNvPr id="17" name="Content Placeholder 5">
            <a:extLst>
              <a:ext uri="{FF2B5EF4-FFF2-40B4-BE49-F238E27FC236}">
                <a16:creationId xmlns:a16="http://schemas.microsoft.com/office/drawing/2014/main" id="{9C24DE0A-F436-45EB-B35F-8A328F0C6535}"/>
              </a:ext>
            </a:extLst>
          </p:cNvPr>
          <p:cNvSpPr txBox="1">
            <a:spLocks/>
          </p:cNvSpPr>
          <p:nvPr/>
        </p:nvSpPr>
        <p:spPr>
          <a:xfrm>
            <a:off x="1462035" y="3593627"/>
            <a:ext cx="6111910" cy="48474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dirty="0"/>
              <a:t>How can we compute a subset of non-contributing edges, fast?</a:t>
            </a:r>
          </a:p>
          <a:p>
            <a:endParaRPr lang="en-US" sz="2100" dirty="0"/>
          </a:p>
          <a:p>
            <a:pPr lvl="1"/>
            <a:endParaRPr lang="en-US" sz="1800" dirty="0"/>
          </a:p>
          <a:p>
            <a:endParaRPr lang="en-US" sz="2100" dirty="0"/>
          </a:p>
          <a:p>
            <a:endParaRPr lang="en-US" sz="2100" dirty="0"/>
          </a:p>
        </p:txBody>
      </p:sp>
      <p:sp>
        <p:nvSpPr>
          <p:cNvPr id="8" name="TextBox 7">
            <a:extLst>
              <a:ext uri="{FF2B5EF4-FFF2-40B4-BE49-F238E27FC236}">
                <a16:creationId xmlns:a16="http://schemas.microsoft.com/office/drawing/2014/main" id="{56B5CDE5-B71D-A442-B1DC-AFA7B589D124}"/>
              </a:ext>
            </a:extLst>
          </p:cNvPr>
          <p:cNvSpPr txBox="1"/>
          <p:nvPr/>
        </p:nvSpPr>
        <p:spPr>
          <a:xfrm>
            <a:off x="964864" y="1459407"/>
            <a:ext cx="2147730" cy="369332"/>
          </a:xfrm>
          <a:prstGeom prst="rect">
            <a:avLst/>
          </a:prstGeom>
          <a:noFill/>
        </p:spPr>
        <p:txBody>
          <a:bodyPr wrap="square" rtlCol="0">
            <a:spAutoFit/>
          </a:bodyPr>
          <a:lstStyle/>
          <a:p>
            <a:r>
              <a:rPr lang="en-US" dirty="0"/>
              <a:t>Challenges?</a:t>
            </a:r>
          </a:p>
        </p:txBody>
      </p:sp>
    </p:spTree>
    <p:extLst>
      <p:ext uri="{BB962C8B-B14F-4D97-AF65-F5344CB8AC3E}">
        <p14:creationId xmlns:p14="http://schemas.microsoft.com/office/powerpoint/2010/main" val="10724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2.59259E-6 L 0.20937 0.00023 " pathEditMode="relative" rAng="0" ptsTypes="AA">
                                      <p:cBhvr>
                                        <p:cTn id="6" dur="2000" fill="hold"/>
                                        <p:tgtEl>
                                          <p:spTgt spid="10"/>
                                        </p:tgtEl>
                                        <p:attrNameLst>
                                          <p:attrName>ppt_x</p:attrName>
                                          <p:attrName>ppt_y</p:attrName>
                                        </p:attrNameLst>
                                      </p:cBhvr>
                                      <p:rCtr x="10469" y="0"/>
                                    </p:animMotion>
                                  </p:childTnLst>
                                </p:cTn>
                              </p:par>
                              <p:par>
                                <p:cTn id="7" presetID="42" presetClass="path" presetSubtype="0" accel="50000" decel="50000" fill="hold" grpId="0" nodeType="withEffect">
                                  <p:stCondLst>
                                    <p:cond delay="0"/>
                                  </p:stCondLst>
                                  <p:childTnLst>
                                    <p:animMotion origin="layout" path="M 5E-6 -0.00138 L 0.20851 0.00162 " pathEditMode="relative" rAng="0" ptsTypes="AA">
                                      <p:cBhvr>
                                        <p:cTn id="8" dur="2000" fill="hold"/>
                                        <p:tgtEl>
                                          <p:spTgt spid="3"/>
                                        </p:tgtEl>
                                        <p:attrNameLst>
                                          <p:attrName>ppt_x</p:attrName>
                                          <p:attrName>ppt_y</p:attrName>
                                        </p:attrNameLst>
                                      </p:cBhvr>
                                      <p:rCtr x="10417" y="139"/>
                                    </p:animMotion>
                                  </p:childTnLst>
                                </p:cTn>
                              </p:par>
                            </p:childTnLst>
                          </p:cTn>
                        </p:par>
                        <p:par>
                          <p:cTn id="9" fill="hold">
                            <p:stCondLst>
                              <p:cond delay="2000"/>
                            </p:stCondLst>
                            <p:childTnLst>
                              <p:par>
                                <p:cTn id="10" presetID="1" presetClass="entr" presetSubtype="0"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1" grpId="0" animBg="1"/>
      <p:bldP spid="12"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Observation</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p:txBody>
          <a:bodyPr/>
          <a:lstStyle/>
          <a:p>
            <a:endParaRPr lang="en-US" dirty="0"/>
          </a:p>
          <a:p>
            <a:pPr lvl="1"/>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52171EE-AA5D-40E9-97E4-293F56476025}"/>
              </a:ext>
            </a:extLst>
          </p:cNvPr>
          <p:cNvSpPr>
            <a:spLocks noGrp="1"/>
          </p:cNvSpPr>
          <p:nvPr>
            <p:ph type="sldNum" sz="quarter" idx="12"/>
          </p:nvPr>
        </p:nvSpPr>
        <p:spPr/>
        <p:txBody>
          <a:bodyPr/>
          <a:lstStyle/>
          <a:p>
            <a:fld id="{AE678206-0642-9F48-9727-6B519CB285FA}" type="slidenum">
              <a:rPr lang="en-US" smtClean="0"/>
              <a:t>42</a:t>
            </a:fld>
            <a:endParaRPr lang="en-US"/>
          </a:p>
        </p:txBody>
      </p:sp>
      <p:pic>
        <p:nvPicPr>
          <p:cNvPr id="7" name="Picture 6">
            <a:extLst>
              <a:ext uri="{FF2B5EF4-FFF2-40B4-BE49-F238E27FC236}">
                <a16:creationId xmlns:a16="http://schemas.microsoft.com/office/drawing/2014/main" id="{651667DC-E2BE-4487-BA42-6D6EB07B024C}"/>
              </a:ext>
            </a:extLst>
          </p:cNvPr>
          <p:cNvPicPr>
            <a:picLocks noChangeAspect="1"/>
          </p:cNvPicPr>
          <p:nvPr/>
        </p:nvPicPr>
        <p:blipFill>
          <a:blip r:embed="rId2"/>
          <a:stretch>
            <a:fillRect/>
          </a:stretch>
        </p:blipFill>
        <p:spPr>
          <a:xfrm>
            <a:off x="7645310" y="3262829"/>
            <a:ext cx="277121" cy="179754"/>
          </a:xfrm>
          <a:prstGeom prst="rect">
            <a:avLst/>
          </a:prstGeom>
        </p:spPr>
      </p:pic>
      <p:pic>
        <p:nvPicPr>
          <p:cNvPr id="8" name="Picture 7">
            <a:extLst>
              <a:ext uri="{FF2B5EF4-FFF2-40B4-BE49-F238E27FC236}">
                <a16:creationId xmlns:a16="http://schemas.microsoft.com/office/drawing/2014/main" id="{5007E37C-48B1-4509-A0BC-572E4FD0616F}"/>
              </a:ext>
            </a:extLst>
          </p:cNvPr>
          <p:cNvPicPr>
            <a:picLocks noChangeAspect="1"/>
          </p:cNvPicPr>
          <p:nvPr/>
        </p:nvPicPr>
        <p:blipFill>
          <a:blip r:embed="rId3"/>
          <a:stretch>
            <a:fillRect/>
          </a:stretch>
        </p:blipFill>
        <p:spPr>
          <a:xfrm>
            <a:off x="2475187" y="2174767"/>
            <a:ext cx="3722414" cy="1543265"/>
          </a:xfrm>
          <a:prstGeom prst="rect">
            <a:avLst/>
          </a:prstGeom>
        </p:spPr>
      </p:pic>
      <p:sp>
        <p:nvSpPr>
          <p:cNvPr id="10" name="Rectangle: Rounded Corners 9">
            <a:extLst>
              <a:ext uri="{FF2B5EF4-FFF2-40B4-BE49-F238E27FC236}">
                <a16:creationId xmlns:a16="http://schemas.microsoft.com/office/drawing/2014/main" id="{8F02F7D7-A07D-4ED5-BA4A-3E196E6E7B75}"/>
              </a:ext>
            </a:extLst>
          </p:cNvPr>
          <p:cNvSpPr/>
          <p:nvPr/>
        </p:nvSpPr>
        <p:spPr>
          <a:xfrm>
            <a:off x="3662625" y="2628270"/>
            <a:ext cx="489857" cy="8273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0">
            <a:extLst>
              <a:ext uri="{FF2B5EF4-FFF2-40B4-BE49-F238E27FC236}">
                <a16:creationId xmlns:a16="http://schemas.microsoft.com/office/drawing/2014/main" id="{E83BB375-5BAF-4108-8AEE-059230D4733F}"/>
              </a:ext>
            </a:extLst>
          </p:cNvPr>
          <p:cNvCxnSpPr>
            <a:cxnSpLocks/>
          </p:cNvCxnSpPr>
          <p:nvPr/>
        </p:nvCxnSpPr>
        <p:spPr>
          <a:xfrm>
            <a:off x="2871316" y="2669714"/>
            <a:ext cx="2878853"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4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r>
              <a:rPr lang="en-US" dirty="0"/>
              <a:t>Observation</a:t>
            </a:r>
          </a:p>
        </p:txBody>
      </p:sp>
      <p:sp>
        <p:nvSpPr>
          <p:cNvPr id="6" name="Content Placeholder 5">
            <a:extLst>
              <a:ext uri="{FF2B5EF4-FFF2-40B4-BE49-F238E27FC236}">
                <a16:creationId xmlns:a16="http://schemas.microsoft.com/office/drawing/2014/main" id="{64921231-F76F-9C4D-85F8-96525AB6710F}"/>
              </a:ext>
            </a:extLst>
          </p:cNvPr>
          <p:cNvSpPr>
            <a:spLocks noGrp="1"/>
          </p:cNvSpPr>
          <p:nvPr>
            <p:ph idx="1"/>
          </p:nvPr>
        </p:nvSpPr>
        <p:spPr/>
        <p:txBody>
          <a:bodyPr/>
          <a:lstStyle/>
          <a:p>
            <a:endParaRPr lang="en-US" dirty="0"/>
          </a:p>
          <a:p>
            <a:pPr lvl="1"/>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52171EE-AA5D-40E9-97E4-293F56476025}"/>
              </a:ext>
            </a:extLst>
          </p:cNvPr>
          <p:cNvSpPr>
            <a:spLocks noGrp="1"/>
          </p:cNvSpPr>
          <p:nvPr>
            <p:ph type="sldNum" sz="quarter" idx="12"/>
          </p:nvPr>
        </p:nvSpPr>
        <p:spPr/>
        <p:txBody>
          <a:bodyPr/>
          <a:lstStyle/>
          <a:p>
            <a:fld id="{AE678206-0642-9F48-9727-6B519CB285FA}" type="slidenum">
              <a:rPr lang="en-US" smtClean="0"/>
              <a:t>43</a:t>
            </a:fld>
            <a:endParaRPr lang="en-US"/>
          </a:p>
        </p:txBody>
      </p:sp>
      <p:pic>
        <p:nvPicPr>
          <p:cNvPr id="7" name="Picture 6">
            <a:extLst>
              <a:ext uri="{FF2B5EF4-FFF2-40B4-BE49-F238E27FC236}">
                <a16:creationId xmlns:a16="http://schemas.microsoft.com/office/drawing/2014/main" id="{651667DC-E2BE-4487-BA42-6D6EB07B024C}"/>
              </a:ext>
            </a:extLst>
          </p:cNvPr>
          <p:cNvPicPr>
            <a:picLocks noChangeAspect="1"/>
          </p:cNvPicPr>
          <p:nvPr/>
        </p:nvPicPr>
        <p:blipFill>
          <a:blip r:embed="rId2"/>
          <a:stretch>
            <a:fillRect/>
          </a:stretch>
        </p:blipFill>
        <p:spPr>
          <a:xfrm>
            <a:off x="7645310" y="3262829"/>
            <a:ext cx="277121" cy="179754"/>
          </a:xfrm>
          <a:prstGeom prst="rect">
            <a:avLst/>
          </a:prstGeom>
        </p:spPr>
      </p:pic>
      <p:pic>
        <p:nvPicPr>
          <p:cNvPr id="8" name="Picture 7">
            <a:extLst>
              <a:ext uri="{FF2B5EF4-FFF2-40B4-BE49-F238E27FC236}">
                <a16:creationId xmlns:a16="http://schemas.microsoft.com/office/drawing/2014/main" id="{5007E37C-48B1-4509-A0BC-572E4FD0616F}"/>
              </a:ext>
            </a:extLst>
          </p:cNvPr>
          <p:cNvPicPr>
            <a:picLocks noChangeAspect="1"/>
          </p:cNvPicPr>
          <p:nvPr/>
        </p:nvPicPr>
        <p:blipFill>
          <a:blip r:embed="rId3"/>
          <a:stretch>
            <a:fillRect/>
          </a:stretch>
        </p:blipFill>
        <p:spPr>
          <a:xfrm>
            <a:off x="2475187" y="2174767"/>
            <a:ext cx="3722414" cy="1543265"/>
          </a:xfrm>
          <a:prstGeom prst="rect">
            <a:avLst/>
          </a:prstGeom>
        </p:spPr>
      </p:pic>
      <p:sp>
        <p:nvSpPr>
          <p:cNvPr id="10" name="Rectangle: Rounded Corners 9">
            <a:extLst>
              <a:ext uri="{FF2B5EF4-FFF2-40B4-BE49-F238E27FC236}">
                <a16:creationId xmlns:a16="http://schemas.microsoft.com/office/drawing/2014/main" id="{8F02F7D7-A07D-4ED5-BA4A-3E196E6E7B75}"/>
              </a:ext>
            </a:extLst>
          </p:cNvPr>
          <p:cNvSpPr/>
          <p:nvPr/>
        </p:nvSpPr>
        <p:spPr>
          <a:xfrm>
            <a:off x="3662625" y="2628270"/>
            <a:ext cx="489857" cy="8273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a:extLst>
              <a:ext uri="{FF2B5EF4-FFF2-40B4-BE49-F238E27FC236}">
                <a16:creationId xmlns:a16="http://schemas.microsoft.com/office/drawing/2014/main" id="{B9A5BE83-231B-45AF-94B3-C15BB4E0BCE5}"/>
              </a:ext>
            </a:extLst>
          </p:cNvPr>
          <p:cNvPicPr>
            <a:picLocks noChangeAspect="1"/>
          </p:cNvPicPr>
          <p:nvPr/>
        </p:nvPicPr>
        <p:blipFill>
          <a:blip r:embed="rId4"/>
          <a:stretch>
            <a:fillRect/>
          </a:stretch>
        </p:blipFill>
        <p:spPr>
          <a:xfrm>
            <a:off x="4503292" y="2361935"/>
            <a:ext cx="242921" cy="250067"/>
          </a:xfrm>
          <a:prstGeom prst="rect">
            <a:avLst/>
          </a:prstGeom>
        </p:spPr>
      </p:pic>
      <p:pic>
        <p:nvPicPr>
          <p:cNvPr id="12" name="Picture 11">
            <a:extLst>
              <a:ext uri="{FF2B5EF4-FFF2-40B4-BE49-F238E27FC236}">
                <a16:creationId xmlns:a16="http://schemas.microsoft.com/office/drawing/2014/main" id="{F0366BAA-F840-49A1-AA1D-77805C93C728}"/>
              </a:ext>
            </a:extLst>
          </p:cNvPr>
          <p:cNvPicPr>
            <a:picLocks noChangeAspect="1"/>
          </p:cNvPicPr>
          <p:nvPr/>
        </p:nvPicPr>
        <p:blipFill>
          <a:blip r:embed="rId4"/>
          <a:stretch>
            <a:fillRect/>
          </a:stretch>
        </p:blipFill>
        <p:spPr>
          <a:xfrm>
            <a:off x="3021760" y="2399215"/>
            <a:ext cx="242921" cy="250067"/>
          </a:xfrm>
          <a:prstGeom prst="rect">
            <a:avLst/>
          </a:prstGeom>
        </p:spPr>
      </p:pic>
      <p:pic>
        <p:nvPicPr>
          <p:cNvPr id="4" name="Picture 3">
            <a:extLst>
              <a:ext uri="{FF2B5EF4-FFF2-40B4-BE49-F238E27FC236}">
                <a16:creationId xmlns:a16="http://schemas.microsoft.com/office/drawing/2014/main" id="{5F3D1EA8-6BEF-41CE-9B6A-DC86921BAC5A}"/>
              </a:ext>
            </a:extLst>
          </p:cNvPr>
          <p:cNvPicPr>
            <a:picLocks noChangeAspect="1"/>
          </p:cNvPicPr>
          <p:nvPr/>
        </p:nvPicPr>
        <p:blipFill>
          <a:blip r:embed="rId5"/>
          <a:stretch>
            <a:fillRect/>
          </a:stretch>
        </p:blipFill>
        <p:spPr>
          <a:xfrm>
            <a:off x="3084521" y="2476595"/>
            <a:ext cx="171474" cy="171474"/>
          </a:xfrm>
          <a:prstGeom prst="rect">
            <a:avLst/>
          </a:prstGeom>
        </p:spPr>
      </p:pic>
      <p:pic>
        <p:nvPicPr>
          <p:cNvPr id="15" name="Picture 14">
            <a:extLst>
              <a:ext uri="{FF2B5EF4-FFF2-40B4-BE49-F238E27FC236}">
                <a16:creationId xmlns:a16="http://schemas.microsoft.com/office/drawing/2014/main" id="{1067EAA3-BE49-4474-B22B-D9BA8FF43B4C}"/>
              </a:ext>
            </a:extLst>
          </p:cNvPr>
          <p:cNvPicPr>
            <a:picLocks noChangeAspect="1"/>
          </p:cNvPicPr>
          <p:nvPr/>
        </p:nvPicPr>
        <p:blipFill>
          <a:blip r:embed="rId5"/>
          <a:stretch>
            <a:fillRect/>
          </a:stretch>
        </p:blipFill>
        <p:spPr>
          <a:xfrm>
            <a:off x="4608105" y="2470315"/>
            <a:ext cx="171474" cy="171474"/>
          </a:xfrm>
          <a:prstGeom prst="rect">
            <a:avLst/>
          </a:prstGeom>
        </p:spPr>
      </p:pic>
      <p:cxnSp>
        <p:nvCxnSpPr>
          <p:cNvPr id="16" name="Straight Arrow Connector 15">
            <a:extLst>
              <a:ext uri="{FF2B5EF4-FFF2-40B4-BE49-F238E27FC236}">
                <a16:creationId xmlns:a16="http://schemas.microsoft.com/office/drawing/2014/main" id="{26A41EB6-6AF8-4869-B019-600F9F674159}"/>
              </a:ext>
            </a:extLst>
          </p:cNvPr>
          <p:cNvCxnSpPr>
            <a:cxnSpLocks/>
          </p:cNvCxnSpPr>
          <p:nvPr/>
        </p:nvCxnSpPr>
        <p:spPr>
          <a:xfrm>
            <a:off x="2871316" y="2669714"/>
            <a:ext cx="2878853"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ontent Placeholder 5">
                <a:extLst>
                  <a:ext uri="{FF2B5EF4-FFF2-40B4-BE49-F238E27FC236}">
                    <a16:creationId xmlns:a16="http://schemas.microsoft.com/office/drawing/2014/main" id="{0421C169-34B4-41C4-B55A-FC425595D91B}"/>
                  </a:ext>
                </a:extLst>
              </p:cNvPr>
              <p:cNvSpPr txBox="1">
                <a:spLocks/>
              </p:cNvSpPr>
              <p:nvPr/>
            </p:nvSpPr>
            <p:spPr>
              <a:xfrm>
                <a:off x="1448586" y="4068253"/>
                <a:ext cx="6042576" cy="34081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500" dirty="0">
                    <a:latin typeface="Roboto" panose="02010600030101010101" charset="0"/>
                    <a:ea typeface="Roboto" panose="02010600030101010101" charset="0"/>
                    <a:cs typeface="Roboto" panose="02010600030101010101" charset="0"/>
                  </a:rPr>
                  <a:t>Can we build a new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𝐿</m:t>
                        </m:r>
                      </m:e>
                      <m:sub>
                        <m:r>
                          <a:rPr lang="en-US" sz="1500" i="1">
                            <a:latin typeface="Cambria Math" panose="02040503050406030204" pitchFamily="18" charset="0"/>
                          </a:rPr>
                          <m:t>𝑥</m:t>
                        </m:r>
                      </m:sub>
                    </m:sSub>
                  </m:oMath>
                </a14:m>
                <a:r>
                  <a:rPr lang="en-US" sz="1500" dirty="0">
                    <a:latin typeface="Roboto" panose="02010600030101010101" charset="0"/>
                    <a:ea typeface="Roboto" panose="02010600030101010101" charset="0"/>
                    <a:cs typeface="Roboto" panose="02010600030101010101" charset="0"/>
                  </a:rPr>
                  <a:t>-graph for each Dyck language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𝐿</m:t>
                        </m:r>
                      </m:e>
                      <m:sub>
                        <m:r>
                          <a:rPr lang="en-US" sz="1500" i="1">
                            <a:latin typeface="Cambria Math" panose="02040503050406030204" pitchFamily="18" charset="0"/>
                          </a:rPr>
                          <m:t>𝑥</m:t>
                        </m:r>
                      </m:sub>
                    </m:sSub>
                  </m:oMath>
                </a14:m>
                <a:r>
                  <a:rPr lang="en-US" sz="1500" dirty="0">
                    <a:latin typeface="Roboto" panose="02010600030101010101" charset="0"/>
                    <a:ea typeface="Roboto" panose="02010600030101010101" charset="0"/>
                    <a:cs typeface="Roboto" panose="02010600030101010101" charset="0"/>
                  </a:rPr>
                  <a:t> ?</a:t>
                </a:r>
              </a:p>
            </p:txBody>
          </p:sp>
        </mc:Choice>
        <mc:Fallback xmlns="">
          <p:sp>
            <p:nvSpPr>
              <p:cNvPr id="17" name="Content Placeholder 5">
                <a:extLst>
                  <a:ext uri="{FF2B5EF4-FFF2-40B4-BE49-F238E27FC236}">
                    <a16:creationId xmlns:a16="http://schemas.microsoft.com/office/drawing/2014/main" id="{0421C169-34B4-41C4-B55A-FC425595D91B}"/>
                  </a:ext>
                </a:extLst>
              </p:cNvPr>
              <p:cNvSpPr txBox="1">
                <a:spLocks noRot="1" noChangeAspect="1" noMove="1" noResize="1" noEditPoints="1" noAdjustHandles="1" noChangeArrowheads="1" noChangeShapeType="1" noTextEdit="1"/>
              </p:cNvSpPr>
              <p:nvPr/>
            </p:nvSpPr>
            <p:spPr>
              <a:xfrm>
                <a:off x="1448586" y="4068253"/>
                <a:ext cx="6042576" cy="340811"/>
              </a:xfrm>
              <a:prstGeom prst="rect">
                <a:avLst/>
              </a:prstGeom>
              <a:blipFill>
                <a:blip r:embed="rId6"/>
                <a:stretch>
                  <a:fillRect t="-14286" b="-3571"/>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A2741D6-2A8D-4555-A240-C152CC8805FD}"/>
              </a:ext>
            </a:extLst>
          </p:cNvPr>
          <p:cNvSpPr txBox="1"/>
          <p:nvPr/>
        </p:nvSpPr>
        <p:spPr>
          <a:xfrm>
            <a:off x="1845503" y="4903139"/>
            <a:ext cx="1297717"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In original graph G</a:t>
            </a:r>
          </a:p>
        </p:txBody>
      </p:sp>
      <p:sp>
        <p:nvSpPr>
          <p:cNvPr id="19" name="Content Placeholder 5">
            <a:extLst>
              <a:ext uri="{FF2B5EF4-FFF2-40B4-BE49-F238E27FC236}">
                <a16:creationId xmlns:a16="http://schemas.microsoft.com/office/drawing/2014/main" id="{9BBE50CA-667E-4668-BAFC-A2D6634CA55A}"/>
              </a:ext>
            </a:extLst>
          </p:cNvPr>
          <p:cNvSpPr txBox="1">
            <a:spLocks/>
          </p:cNvSpPr>
          <p:nvPr/>
        </p:nvSpPr>
        <p:spPr>
          <a:xfrm>
            <a:off x="1052905" y="4511506"/>
            <a:ext cx="3049424" cy="34081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350" dirty="0">
                <a:latin typeface="Roboto" panose="02010600030101010101" charset="0"/>
                <a:ea typeface="Roboto" panose="02010600030101010101" charset="0"/>
                <a:cs typeface="Roboto" panose="02010600030101010101" charset="0"/>
              </a:rPr>
              <a:t>An edge is </a:t>
            </a:r>
            <a:r>
              <a:rPr lang="en-US" sz="1350" dirty="0" err="1">
                <a:latin typeface="Roboto" panose="02010600030101010101" charset="0"/>
                <a:ea typeface="Roboto" panose="02010600030101010101" charset="0"/>
                <a:cs typeface="Roboto" panose="02010600030101010101" charset="0"/>
              </a:rPr>
              <a:t>InterDyck</a:t>
            </a:r>
            <a:r>
              <a:rPr lang="en-US" sz="1350" dirty="0">
                <a:latin typeface="Roboto" panose="02010600030101010101" charset="0"/>
                <a:ea typeface="Roboto" panose="02010600030101010101" charset="0"/>
                <a:cs typeface="Roboto" panose="02010600030101010101" charset="0"/>
              </a:rPr>
              <a:t>-contributing </a:t>
            </a:r>
          </a:p>
        </p:txBody>
      </p:sp>
      <p:sp>
        <p:nvSpPr>
          <p:cNvPr id="20" name="Arrow: Right 19">
            <a:extLst>
              <a:ext uri="{FF2B5EF4-FFF2-40B4-BE49-F238E27FC236}">
                <a16:creationId xmlns:a16="http://schemas.microsoft.com/office/drawing/2014/main" id="{BEAE3A57-5168-482B-9494-924175EFE6C3}"/>
              </a:ext>
            </a:extLst>
          </p:cNvPr>
          <p:cNvSpPr/>
          <p:nvPr/>
        </p:nvSpPr>
        <p:spPr>
          <a:xfrm>
            <a:off x="4248418" y="4762742"/>
            <a:ext cx="442913" cy="179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tx1"/>
              </a:solidFill>
              <a:effectLst>
                <a:outerShdw blurRad="38100" dist="19050" dir="2700000" algn="tl" rotWithShape="0">
                  <a:schemeClr val="dk1">
                    <a:alpha val="40000"/>
                  </a:schemeClr>
                </a:outerShdw>
              </a:effectLst>
            </a:endParaRPr>
          </a:p>
        </p:txBody>
      </p:sp>
      <p:sp>
        <p:nvSpPr>
          <p:cNvPr id="21" name="Content Placeholder 5">
            <a:extLst>
              <a:ext uri="{FF2B5EF4-FFF2-40B4-BE49-F238E27FC236}">
                <a16:creationId xmlns:a16="http://schemas.microsoft.com/office/drawing/2014/main" id="{F749CD5A-D82D-4BFD-823D-C8B847AFBBB2}"/>
              </a:ext>
            </a:extLst>
          </p:cNvPr>
          <p:cNvSpPr txBox="1">
            <a:spLocks/>
          </p:cNvSpPr>
          <p:nvPr/>
        </p:nvSpPr>
        <p:spPr>
          <a:xfrm>
            <a:off x="4983510" y="4494431"/>
            <a:ext cx="3542767" cy="34081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350" dirty="0">
                <a:latin typeface="Roboto" panose="02010600030101010101" charset="0"/>
                <a:ea typeface="Roboto" panose="02010600030101010101" charset="0"/>
                <a:cs typeface="Roboto" panose="02010600030101010101" charset="0"/>
              </a:rPr>
              <a:t>The corresponding edge is Dyck-contributing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8995D77-03BE-410E-B576-A185750DC705}"/>
                  </a:ext>
                </a:extLst>
              </p:cNvPr>
              <p:cNvSpPr txBox="1"/>
              <p:nvPr/>
            </p:nvSpPr>
            <p:spPr>
              <a:xfrm>
                <a:off x="6285618" y="4903311"/>
                <a:ext cx="1297717"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In </a:t>
                </a:r>
                <a14:m>
                  <m:oMath xmlns:m="http://schemas.openxmlformats.org/officeDocument/2006/math">
                    <m:sSub>
                      <m:sSubPr>
                        <m:ctrlPr>
                          <a:rPr lang="en-US" sz="1050" i="1">
                            <a:latin typeface="Cambria Math" panose="02040503050406030204" pitchFamily="18" charset="0"/>
                          </a:rPr>
                        </m:ctrlPr>
                      </m:sSubPr>
                      <m:e>
                        <m:r>
                          <a:rPr lang="en-US" sz="1050">
                            <a:latin typeface="Cambria Math" panose="02040503050406030204" pitchFamily="18" charset="0"/>
                          </a:rPr>
                          <m:t>𝐿</m:t>
                        </m:r>
                      </m:e>
                      <m:sub>
                        <m:r>
                          <a:rPr lang="en-US" sz="1050">
                            <a:latin typeface="Cambria Math" panose="02040503050406030204" pitchFamily="18" charset="0"/>
                          </a:rPr>
                          <m:t>𝑥</m:t>
                        </m:r>
                      </m:sub>
                    </m:sSub>
                  </m:oMath>
                </a14:m>
                <a:r>
                  <a:rPr lang="en-US" sz="1050" i="0" dirty="0">
                    <a:latin typeface="Roboto" panose="02010600030101010101" charset="0"/>
                    <a:ea typeface="Roboto" panose="02010600030101010101" charset="0"/>
                    <a:cs typeface="Roboto" panose="02010600030101010101" charset="0"/>
                  </a:rPr>
                  <a:t> graph</a:t>
                </a:r>
              </a:p>
            </p:txBody>
          </p:sp>
        </mc:Choice>
        <mc:Fallback xmlns="">
          <p:sp>
            <p:nvSpPr>
              <p:cNvPr id="22" name="TextBox 21">
                <a:extLst>
                  <a:ext uri="{FF2B5EF4-FFF2-40B4-BE49-F238E27FC236}">
                    <a16:creationId xmlns:a16="http://schemas.microsoft.com/office/drawing/2014/main" id="{68995D77-03BE-410E-B576-A185750DC705}"/>
                  </a:ext>
                </a:extLst>
              </p:cNvPr>
              <p:cNvSpPr txBox="1">
                <a:spLocks noRot="1" noChangeAspect="1" noMove="1" noResize="1" noEditPoints="1" noAdjustHandles="1" noChangeArrowheads="1" noChangeShapeType="1" noTextEdit="1"/>
              </p:cNvSpPr>
              <p:nvPr/>
            </p:nvSpPr>
            <p:spPr>
              <a:xfrm>
                <a:off x="6285618" y="4903311"/>
                <a:ext cx="1297717" cy="253916"/>
              </a:xfrm>
              <a:prstGeom prst="rect">
                <a:avLst/>
              </a:prstGeom>
              <a:blipFill>
                <a:blip r:embed="rId7"/>
                <a:stretch>
                  <a:fillRect b="-8333"/>
                </a:stretch>
              </a:blipFill>
              <a:ln w="254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ontent Placeholder 5">
                <a:extLst>
                  <a:ext uri="{FF2B5EF4-FFF2-40B4-BE49-F238E27FC236}">
                    <a16:creationId xmlns:a16="http://schemas.microsoft.com/office/drawing/2014/main" id="{65110CF2-91A7-214A-A5A7-06D5DF128E2C}"/>
                  </a:ext>
                </a:extLst>
              </p:cNvPr>
              <p:cNvSpPr txBox="1">
                <a:spLocks/>
              </p:cNvSpPr>
              <p:nvPr/>
            </p:nvSpPr>
            <p:spPr>
              <a:xfrm>
                <a:off x="1550712" y="3687229"/>
                <a:ext cx="6042576" cy="34081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500" dirty="0">
                    <a:latin typeface="Roboto" panose="02010600030101010101" charset="0"/>
                    <a:ea typeface="Roboto" panose="02010600030101010101" charset="0"/>
                    <a:cs typeface="Roboto" panose="02010600030101010101" charset="0"/>
                  </a:rPr>
                  <a:t>For the InterDyck language </a:t>
                </a:r>
                <a14:m>
                  <m:oMath xmlns:m="http://schemas.openxmlformats.org/officeDocument/2006/math">
                    <m:r>
                      <a:rPr lang="en-US" sz="1500" i="1">
                        <a:latin typeface="Cambria Math" panose="02040503050406030204" pitchFamily="18" charset="0"/>
                      </a:rPr>
                      <m:t>𝐿</m:t>
                    </m:r>
                  </m:oMath>
                </a14:m>
                <a:r>
                  <a:rPr lang="en-US" sz="1500" dirty="0">
                    <a:latin typeface="Roboto" panose="02010600030101010101" charset="0"/>
                    <a:ea typeface="Roboto" panose="02010600030101010101" charset="0"/>
                    <a:cs typeface="Roboto" panose="02010600030101010101" charset="0"/>
                  </a:rPr>
                  <a:t> = </a:t>
                </a:r>
                <a14:m>
                  <m:oMath xmlns:m="http://schemas.openxmlformats.org/officeDocument/2006/math">
                    <m:sSub>
                      <m:sSubPr>
                        <m:ctrlPr>
                          <a:rPr lang="en-US" sz="1500" i="1">
                            <a:latin typeface="Cambria Math" panose="02040503050406030204" pitchFamily="18" charset="0"/>
                          </a:rPr>
                        </m:ctrlPr>
                      </m:sSubPr>
                      <m:e>
                        <m:r>
                          <a:rPr lang="en-US" sz="1500" i="1">
                            <a:latin typeface="Cambria Math" panose="02040503050406030204" pitchFamily="18" charset="0"/>
                          </a:rPr>
                          <m:t>𝐿</m:t>
                        </m:r>
                      </m:e>
                      <m:sub>
                        <m:r>
                          <a:rPr lang="en-US" sz="1500" i="1">
                            <a:latin typeface="Cambria Math" panose="02040503050406030204" pitchFamily="18" charset="0"/>
                          </a:rPr>
                          <m:t>1 </m:t>
                        </m:r>
                      </m:sub>
                    </m:sSub>
                    <m:r>
                      <a:rPr lang="en-US" sz="1500" b="0" i="1" smtClean="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𝐿</m:t>
                        </m:r>
                      </m:e>
                      <m:sub>
                        <m:r>
                          <a:rPr lang="en-US" sz="1500" i="1">
                            <a:latin typeface="Cambria Math" panose="02040503050406030204" pitchFamily="18" charset="0"/>
                          </a:rPr>
                          <m:t>2</m:t>
                        </m:r>
                      </m:sub>
                    </m:sSub>
                    <m:r>
                      <a:rPr lang="en-US" sz="1500" b="0" i="1" smtClean="0">
                        <a:latin typeface="Cambria Math" panose="02040503050406030204" pitchFamily="18" charset="0"/>
                      </a:rPr>
                      <m:t>⊙</m:t>
                    </m:r>
                    <m:r>
                      <a:rPr lang="en-US" sz="1500" i="1">
                        <a:latin typeface="Cambria Math" panose="02040503050406030204" pitchFamily="18" charset="0"/>
                      </a:rPr>
                      <m:t> …</m:t>
                    </m:r>
                    <m:r>
                      <a:rPr lang="en-US" sz="1500" b="0" i="1" smtClean="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𝐿</m:t>
                        </m:r>
                      </m:e>
                      <m:sub>
                        <m:r>
                          <a:rPr lang="en-US" sz="1500" i="1">
                            <a:latin typeface="Cambria Math" panose="02040503050406030204" pitchFamily="18" charset="0"/>
                          </a:rPr>
                          <m:t>𝑘</m:t>
                        </m:r>
                      </m:sub>
                    </m:sSub>
                  </m:oMath>
                </a14:m>
                <a:r>
                  <a:rPr lang="en-US" sz="1500" dirty="0">
                    <a:latin typeface="Roboto" panose="02010600030101010101" charset="0"/>
                    <a:ea typeface="Roboto" panose="02010600030101010101" charset="0"/>
                    <a:cs typeface="Roboto" panose="02010600030101010101" charset="0"/>
                  </a:rPr>
                  <a:t> </a:t>
                </a:r>
              </a:p>
            </p:txBody>
          </p:sp>
        </mc:Choice>
        <mc:Fallback xmlns="">
          <p:sp>
            <p:nvSpPr>
              <p:cNvPr id="23" name="Content Placeholder 5">
                <a:extLst>
                  <a:ext uri="{FF2B5EF4-FFF2-40B4-BE49-F238E27FC236}">
                    <a16:creationId xmlns:a16="http://schemas.microsoft.com/office/drawing/2014/main" id="{65110CF2-91A7-214A-A5A7-06D5DF128E2C}"/>
                  </a:ext>
                </a:extLst>
              </p:cNvPr>
              <p:cNvSpPr txBox="1">
                <a:spLocks noRot="1" noChangeAspect="1" noMove="1" noResize="1" noEditPoints="1" noAdjustHandles="1" noChangeArrowheads="1" noChangeShapeType="1" noTextEdit="1"/>
              </p:cNvSpPr>
              <p:nvPr/>
            </p:nvSpPr>
            <p:spPr>
              <a:xfrm>
                <a:off x="1550712" y="3687229"/>
                <a:ext cx="6042576" cy="340811"/>
              </a:xfrm>
              <a:prstGeom prst="rect">
                <a:avLst/>
              </a:prstGeom>
              <a:blipFill>
                <a:blip r:embed="rId8"/>
                <a:stretch>
                  <a:fillRect t="-14286" b="-3571"/>
                </a:stretch>
              </a:blipFill>
            </p:spPr>
            <p:txBody>
              <a:bodyPr/>
              <a:lstStyle/>
              <a:p>
                <a:r>
                  <a:rPr lang="en-US">
                    <a:noFill/>
                  </a:rPr>
                  <a:t> </a:t>
                </a:r>
              </a:p>
            </p:txBody>
          </p:sp>
        </mc:Fallback>
      </mc:AlternateContent>
    </p:spTree>
    <p:extLst>
      <p:ext uri="{BB962C8B-B14F-4D97-AF65-F5344CB8AC3E}">
        <p14:creationId xmlns:p14="http://schemas.microsoft.com/office/powerpoint/2010/main" val="161283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animBg="1"/>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p:txBody>
              <a:bodyPr>
                <a:norm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𝑥</m:t>
                        </m:r>
                      </m:sub>
                    </m:sSub>
                  </m:oMath>
                </a14:m>
                <a:r>
                  <a:rPr lang="en-US" dirty="0">
                    <a:latin typeface="Roboto" panose="02010600030101010101" charset="0"/>
                    <a:ea typeface="Roboto" panose="02010600030101010101" charset="0"/>
                    <a:cs typeface="Roboto" panose="02010600030101010101" charset="0"/>
                  </a:rPr>
                  <a:t>-Graph Construction</a:t>
                </a:r>
                <a:endParaRPr lang="en-US" dirty="0"/>
              </a:p>
            </p:txBody>
          </p:sp>
        </mc:Choice>
        <mc:Fallback xmlns="">
          <p:sp>
            <p:nvSpPr>
              <p:cNvPr id="5" name="Title 4">
                <a:extLst>
                  <a:ext uri="{FF2B5EF4-FFF2-40B4-BE49-F238E27FC236}">
                    <a16:creationId xmlns:a16="http://schemas.microsoft.com/office/drawing/2014/main" id="{B95DAEA5-6545-964C-9D5B-E32F4428480C}"/>
                  </a:ext>
                </a:extLst>
              </p:cNvPr>
              <p:cNvSpPr>
                <a:spLocks noGrp="1" noRot="1" noChangeAspect="1" noMove="1" noResize="1" noEditPoints="1" noAdjustHandles="1" noChangeArrowheads="1" noChangeShapeType="1" noTextEdit="1"/>
              </p:cNvSpPr>
              <p:nvPr>
                <p:ph type="title"/>
              </p:nvPr>
            </p:nvSpPr>
            <p:spPr>
              <a:blipFill>
                <a:blip r:embed="rId2"/>
                <a:stretch>
                  <a:fillRect l="-1009" b="-2173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52171EE-AA5D-40E9-97E4-293F56476025}"/>
              </a:ext>
            </a:extLst>
          </p:cNvPr>
          <p:cNvSpPr>
            <a:spLocks noGrp="1"/>
          </p:cNvSpPr>
          <p:nvPr>
            <p:ph type="sldNum" sz="quarter" idx="12"/>
          </p:nvPr>
        </p:nvSpPr>
        <p:spPr/>
        <p:txBody>
          <a:bodyPr/>
          <a:lstStyle/>
          <a:p>
            <a:fld id="{AE678206-0642-9F48-9727-6B519CB285FA}" type="slidenum">
              <a:rPr lang="en-US" smtClean="0"/>
              <a:t>44</a:t>
            </a:fld>
            <a:endParaRPr lang="en-US"/>
          </a:p>
        </p:txBody>
      </p:sp>
      <p:pic>
        <p:nvPicPr>
          <p:cNvPr id="3" name="Picture 2">
            <a:extLst>
              <a:ext uri="{FF2B5EF4-FFF2-40B4-BE49-F238E27FC236}">
                <a16:creationId xmlns:a16="http://schemas.microsoft.com/office/drawing/2014/main" id="{B9A5BE83-231B-45AF-94B3-C15BB4E0BCE5}"/>
              </a:ext>
            </a:extLst>
          </p:cNvPr>
          <p:cNvPicPr>
            <a:picLocks noChangeAspect="1"/>
          </p:cNvPicPr>
          <p:nvPr/>
        </p:nvPicPr>
        <p:blipFill>
          <a:blip r:embed="rId3"/>
          <a:stretch>
            <a:fillRect/>
          </a:stretch>
        </p:blipFill>
        <p:spPr>
          <a:xfrm>
            <a:off x="4503292" y="2361935"/>
            <a:ext cx="242921" cy="250067"/>
          </a:xfrm>
          <a:prstGeom prst="rect">
            <a:avLst/>
          </a:prstGeom>
        </p:spPr>
      </p:pic>
      <p:pic>
        <p:nvPicPr>
          <p:cNvPr id="12" name="Picture 11">
            <a:extLst>
              <a:ext uri="{FF2B5EF4-FFF2-40B4-BE49-F238E27FC236}">
                <a16:creationId xmlns:a16="http://schemas.microsoft.com/office/drawing/2014/main" id="{F0366BAA-F840-49A1-AA1D-77805C93C728}"/>
              </a:ext>
            </a:extLst>
          </p:cNvPr>
          <p:cNvPicPr>
            <a:picLocks noChangeAspect="1"/>
          </p:cNvPicPr>
          <p:nvPr/>
        </p:nvPicPr>
        <p:blipFill>
          <a:blip r:embed="rId3"/>
          <a:stretch>
            <a:fillRect/>
          </a:stretch>
        </p:blipFill>
        <p:spPr>
          <a:xfrm>
            <a:off x="3021760" y="2399215"/>
            <a:ext cx="242921" cy="250067"/>
          </a:xfrm>
          <a:prstGeom prst="rect">
            <a:avLst/>
          </a:prstGeom>
        </p:spPr>
      </p:pic>
      <p:pic>
        <p:nvPicPr>
          <p:cNvPr id="7" name="Picture 6">
            <a:extLst>
              <a:ext uri="{FF2B5EF4-FFF2-40B4-BE49-F238E27FC236}">
                <a16:creationId xmlns:a16="http://schemas.microsoft.com/office/drawing/2014/main" id="{3E1678F6-442C-884A-AD6A-D0A09756488C}"/>
              </a:ext>
            </a:extLst>
          </p:cNvPr>
          <p:cNvPicPr>
            <a:picLocks noChangeAspect="1"/>
          </p:cNvPicPr>
          <p:nvPr/>
        </p:nvPicPr>
        <p:blipFill>
          <a:blip r:embed="rId4"/>
          <a:stretch>
            <a:fillRect/>
          </a:stretch>
        </p:blipFill>
        <p:spPr>
          <a:xfrm>
            <a:off x="2417867" y="2306911"/>
            <a:ext cx="3812993" cy="1394723"/>
          </a:xfrm>
          <a:prstGeom prst="rect">
            <a:avLst/>
          </a:prstGeom>
        </p:spPr>
      </p:pic>
      <p:sp>
        <p:nvSpPr>
          <p:cNvPr id="18" name="Arrow: Right 19">
            <a:extLst>
              <a:ext uri="{FF2B5EF4-FFF2-40B4-BE49-F238E27FC236}">
                <a16:creationId xmlns:a16="http://schemas.microsoft.com/office/drawing/2014/main" id="{3CAD2FB6-4C08-E644-BB09-F5F51B894C3A}"/>
              </a:ext>
            </a:extLst>
          </p:cNvPr>
          <p:cNvSpPr/>
          <p:nvPr/>
        </p:nvSpPr>
        <p:spPr>
          <a:xfrm>
            <a:off x="4746212" y="3439032"/>
            <a:ext cx="442913" cy="179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tx1"/>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19CE729F-DE9B-C048-A3E4-7C0E119ED443}"/>
              </a:ext>
            </a:extLst>
          </p:cNvPr>
          <p:cNvPicPr>
            <a:picLocks noChangeAspect="1"/>
          </p:cNvPicPr>
          <p:nvPr/>
        </p:nvPicPr>
        <p:blipFill>
          <a:blip r:embed="rId5"/>
          <a:stretch>
            <a:fillRect/>
          </a:stretch>
        </p:blipFill>
        <p:spPr>
          <a:xfrm>
            <a:off x="5673869" y="2771203"/>
            <a:ext cx="1838321" cy="1335656"/>
          </a:xfrm>
          <a:prstGeom prst="rect">
            <a:avLst/>
          </a:prstGeom>
        </p:spPr>
      </p:pic>
      <mc:AlternateContent xmlns:mc="http://schemas.openxmlformats.org/markup-compatibility/2006" xmlns:a14="http://schemas.microsoft.com/office/drawing/2010/main">
        <mc:Choice Requires="a14">
          <p:sp>
            <p:nvSpPr>
              <p:cNvPr id="20" name="Content Placeholder 5">
                <a:extLst>
                  <a:ext uri="{FF2B5EF4-FFF2-40B4-BE49-F238E27FC236}">
                    <a16:creationId xmlns:a16="http://schemas.microsoft.com/office/drawing/2014/main" id="{B79E61EC-A43C-ED40-9B99-312FF9957582}"/>
                  </a:ext>
                </a:extLst>
              </p:cNvPr>
              <p:cNvSpPr txBox="1">
                <a:spLocks/>
              </p:cNvSpPr>
              <p:nvPr/>
            </p:nvSpPr>
            <p:spPr>
              <a:xfrm>
                <a:off x="4936675" y="3924283"/>
                <a:ext cx="3312707" cy="34081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14:m>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𝐿</m:t>
                        </m:r>
                      </m:e>
                      <m:sub>
                        <m:r>
                          <a:rPr lang="en-US" sz="1050" i="1">
                            <a:latin typeface="Cambria Math" panose="02040503050406030204" pitchFamily="18" charset="0"/>
                          </a:rPr>
                          <m:t>𝑥</m:t>
                        </m:r>
                      </m:sub>
                    </m:sSub>
                    <m:r>
                      <a:rPr lang="en-US" sz="1050" i="1">
                        <a:latin typeface="Cambria Math" panose="02040503050406030204" pitchFamily="18" charset="0"/>
                      </a:rPr>
                      <m:t> </m:t>
                    </m:r>
                  </m:oMath>
                </a14:m>
                <a:r>
                  <a:rPr lang="en-US" sz="1050" dirty="0">
                    <a:latin typeface="Roboto" panose="02010600030101010101" charset="0"/>
                    <a:ea typeface="Roboto" panose="02010600030101010101" charset="0"/>
                    <a:cs typeface="Roboto" panose="02010600030101010101" charset="0"/>
                  </a:rPr>
                  <a:t>graph</a:t>
                </a:r>
              </a:p>
            </p:txBody>
          </p:sp>
        </mc:Choice>
        <mc:Fallback xmlns="">
          <p:sp>
            <p:nvSpPr>
              <p:cNvPr id="20" name="Content Placeholder 5">
                <a:extLst>
                  <a:ext uri="{FF2B5EF4-FFF2-40B4-BE49-F238E27FC236}">
                    <a16:creationId xmlns:a16="http://schemas.microsoft.com/office/drawing/2014/main" id="{B79E61EC-A43C-ED40-9B99-312FF9957582}"/>
                  </a:ext>
                </a:extLst>
              </p:cNvPr>
              <p:cNvSpPr txBox="1">
                <a:spLocks noRot="1" noChangeAspect="1" noMove="1" noResize="1" noEditPoints="1" noAdjustHandles="1" noChangeArrowheads="1" noChangeShapeType="1" noTextEdit="1"/>
              </p:cNvSpPr>
              <p:nvPr/>
            </p:nvSpPr>
            <p:spPr>
              <a:xfrm>
                <a:off x="4936675" y="3924283"/>
                <a:ext cx="3312707" cy="340811"/>
              </a:xfrm>
              <a:prstGeom prst="rect">
                <a:avLst/>
              </a:prstGeom>
              <a:blipFill>
                <a:blip r:embed="rId7"/>
                <a:stretch>
                  <a:fillRect t="-740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8C4F8D3-677C-D64E-BE35-0D54F3299F3B}"/>
              </a:ext>
            </a:extLst>
          </p:cNvPr>
          <p:cNvPicPr>
            <a:picLocks noChangeAspect="1"/>
          </p:cNvPicPr>
          <p:nvPr/>
        </p:nvPicPr>
        <p:blipFill>
          <a:blip r:embed="rId8"/>
          <a:stretch>
            <a:fillRect/>
          </a:stretch>
        </p:blipFill>
        <p:spPr>
          <a:xfrm>
            <a:off x="2075223" y="3813635"/>
            <a:ext cx="5242566" cy="744683"/>
          </a:xfrm>
          <a:prstGeom prst="rect">
            <a:avLst/>
          </a:prstGeom>
        </p:spPr>
      </p:pic>
    </p:spTree>
    <p:extLst>
      <p:ext uri="{BB962C8B-B14F-4D97-AF65-F5344CB8AC3E}">
        <p14:creationId xmlns:p14="http://schemas.microsoft.com/office/powerpoint/2010/main" val="36159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0.23073 0.09259 " pathEditMode="relative" rAng="0" ptsTypes="AA">
                                      <p:cBhvr>
                                        <p:cTn id="6" dur="2000" fill="hold"/>
                                        <p:tgtEl>
                                          <p:spTgt spid="7"/>
                                        </p:tgtEl>
                                        <p:attrNameLst>
                                          <p:attrName>ppt_x</p:attrName>
                                          <p:attrName>ppt_y</p:attrName>
                                        </p:attrNameLst>
                                      </p:cBhvr>
                                      <p:rCtr x="-11536" y="4630"/>
                                    </p:animMotion>
                                  </p:childTnLst>
                                </p:cTn>
                              </p:par>
                              <p:par>
                                <p:cTn id="7" presetID="0" presetClass="path" presetSubtype="0" accel="50000" decel="50000" fill="hold" nodeType="withEffect">
                                  <p:stCondLst>
                                    <p:cond delay="0"/>
                                  </p:stCondLst>
                                  <p:childTnLst>
                                    <p:animMotion origin="layout" path="M -0.01354 -0.01135 L -0.01354 0.16689 " pathEditMode="relative" ptsTypes="AA">
                                      <p:cBhvr>
                                        <p:cTn id="8" dur="2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2C3F-EA4B-6C47-A40F-C2E8F7CB3805}"/>
              </a:ext>
            </a:extLst>
          </p:cNvPr>
          <p:cNvSpPr>
            <a:spLocks noGrp="1"/>
          </p:cNvSpPr>
          <p:nvPr>
            <p:ph type="title"/>
          </p:nvPr>
        </p:nvSpPr>
        <p:spPr/>
        <p:txBody>
          <a:bodyPr>
            <a:normAutofit fontScale="90000"/>
          </a:bodyPr>
          <a:lstStyle/>
          <a:p>
            <a:r>
              <a:rPr lang="en-US" dirty="0"/>
              <a:t>Contributing edges in bidirected L</a:t>
            </a:r>
            <a:r>
              <a:rPr lang="en-US" baseline="-25000" dirty="0"/>
              <a:t>x</a:t>
            </a:r>
            <a:r>
              <a:rPr lang="en-US" dirty="0"/>
              <a:t>-graphs</a:t>
            </a:r>
          </a:p>
        </p:txBody>
      </p:sp>
      <p:sp>
        <p:nvSpPr>
          <p:cNvPr id="3" name="Content Placeholder 2">
            <a:extLst>
              <a:ext uri="{FF2B5EF4-FFF2-40B4-BE49-F238E27FC236}">
                <a16:creationId xmlns:a16="http://schemas.microsoft.com/office/drawing/2014/main" id="{8AD984CC-2E24-C840-93CE-A5AC2850C28C}"/>
              </a:ext>
            </a:extLst>
          </p:cNvPr>
          <p:cNvSpPr>
            <a:spLocks noGrp="1"/>
          </p:cNvSpPr>
          <p:nvPr>
            <p:ph idx="1"/>
          </p:nvPr>
        </p:nvSpPr>
        <p:spPr/>
        <p:txBody>
          <a:bodyPr/>
          <a:lstStyle/>
          <a:p>
            <a:r>
              <a:rPr lang="en-US" dirty="0" err="1"/>
              <a:t>Bidirectedness</a:t>
            </a:r>
            <a:r>
              <a:rPr lang="en-US" dirty="0"/>
              <a:t> -&gt; over-approximation!</a:t>
            </a:r>
          </a:p>
        </p:txBody>
      </p:sp>
      <p:sp>
        <p:nvSpPr>
          <p:cNvPr id="4" name="Slide Number Placeholder 3">
            <a:extLst>
              <a:ext uri="{FF2B5EF4-FFF2-40B4-BE49-F238E27FC236}">
                <a16:creationId xmlns:a16="http://schemas.microsoft.com/office/drawing/2014/main" id="{5E71FD18-3664-244C-99D3-D56BAD9FA448}"/>
              </a:ext>
            </a:extLst>
          </p:cNvPr>
          <p:cNvSpPr>
            <a:spLocks noGrp="1"/>
          </p:cNvSpPr>
          <p:nvPr>
            <p:ph type="sldNum" sz="quarter" idx="12"/>
          </p:nvPr>
        </p:nvSpPr>
        <p:spPr/>
        <p:txBody>
          <a:bodyPr/>
          <a:lstStyle/>
          <a:p>
            <a:fld id="{60AD1266-7CE3-2146-B859-359ABF1E0203}" type="slidenum">
              <a:rPr lang="en-US" smtClean="0"/>
              <a:t>45</a:t>
            </a:fld>
            <a:endParaRPr lang="en-US"/>
          </a:p>
        </p:txBody>
      </p:sp>
      <p:pic>
        <p:nvPicPr>
          <p:cNvPr id="5" name="Picture 4">
            <a:extLst>
              <a:ext uri="{FF2B5EF4-FFF2-40B4-BE49-F238E27FC236}">
                <a16:creationId xmlns:a16="http://schemas.microsoft.com/office/drawing/2014/main" id="{B42ECFB6-7FAA-8B40-884F-BD0F96BBFEFF}"/>
              </a:ext>
            </a:extLst>
          </p:cNvPr>
          <p:cNvPicPr>
            <a:picLocks noChangeAspect="1"/>
          </p:cNvPicPr>
          <p:nvPr/>
        </p:nvPicPr>
        <p:blipFill>
          <a:blip r:embed="rId2"/>
          <a:stretch>
            <a:fillRect/>
          </a:stretch>
        </p:blipFill>
        <p:spPr>
          <a:xfrm>
            <a:off x="5301464" y="2663093"/>
            <a:ext cx="1577051" cy="1072145"/>
          </a:xfrm>
          <a:prstGeom prst="rect">
            <a:avLst/>
          </a:prstGeom>
        </p:spPr>
      </p:pic>
      <p:sp>
        <p:nvSpPr>
          <p:cNvPr id="6" name="Arrow: Right 28">
            <a:extLst>
              <a:ext uri="{FF2B5EF4-FFF2-40B4-BE49-F238E27FC236}">
                <a16:creationId xmlns:a16="http://schemas.microsoft.com/office/drawing/2014/main" id="{BC0BB8B3-12CE-C541-9F71-35241CB6D6E0}"/>
              </a:ext>
            </a:extLst>
          </p:cNvPr>
          <p:cNvSpPr/>
          <p:nvPr/>
        </p:nvSpPr>
        <p:spPr>
          <a:xfrm rot="5400000">
            <a:off x="5747089" y="4063189"/>
            <a:ext cx="685800" cy="1589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DF3470B6-EF87-2B4F-845F-092FFECAF3DB}"/>
              </a:ext>
            </a:extLst>
          </p:cNvPr>
          <p:cNvPicPr>
            <a:picLocks noChangeAspect="1"/>
          </p:cNvPicPr>
          <p:nvPr/>
        </p:nvPicPr>
        <p:blipFill>
          <a:blip r:embed="rId3"/>
          <a:stretch>
            <a:fillRect/>
          </a:stretch>
        </p:blipFill>
        <p:spPr>
          <a:xfrm>
            <a:off x="5498028" y="4560796"/>
            <a:ext cx="1238873" cy="1250084"/>
          </a:xfrm>
          <a:prstGeom prst="rect">
            <a:avLst/>
          </a:prstGeom>
        </p:spPr>
      </p:pic>
      <p:sp>
        <p:nvSpPr>
          <p:cNvPr id="8" name="Rectangle: Rounded Corners 29">
            <a:extLst>
              <a:ext uri="{FF2B5EF4-FFF2-40B4-BE49-F238E27FC236}">
                <a16:creationId xmlns:a16="http://schemas.microsoft.com/office/drawing/2014/main" id="{C222C965-E4A3-5A4A-93A6-7069D4F17B80}"/>
              </a:ext>
            </a:extLst>
          </p:cNvPr>
          <p:cNvSpPr/>
          <p:nvPr/>
        </p:nvSpPr>
        <p:spPr>
          <a:xfrm>
            <a:off x="5612550" y="2899984"/>
            <a:ext cx="406958" cy="8273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Rounded Corners 30">
            <a:extLst>
              <a:ext uri="{FF2B5EF4-FFF2-40B4-BE49-F238E27FC236}">
                <a16:creationId xmlns:a16="http://schemas.microsoft.com/office/drawing/2014/main" id="{62E1DF08-6E71-AB42-AED0-C2CFA4ACA57F}"/>
              </a:ext>
            </a:extLst>
          </p:cNvPr>
          <p:cNvSpPr/>
          <p:nvPr/>
        </p:nvSpPr>
        <p:spPr>
          <a:xfrm>
            <a:off x="6231780" y="2893706"/>
            <a:ext cx="406958" cy="8273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C4FE1733-2666-1642-8A6B-BD323E2819A7}"/>
              </a:ext>
            </a:extLst>
          </p:cNvPr>
          <p:cNvPicPr>
            <a:picLocks noChangeAspect="1"/>
          </p:cNvPicPr>
          <p:nvPr/>
        </p:nvPicPr>
        <p:blipFill>
          <a:blip r:embed="rId4"/>
          <a:stretch>
            <a:fillRect/>
          </a:stretch>
        </p:blipFill>
        <p:spPr>
          <a:xfrm>
            <a:off x="1045856" y="2474776"/>
            <a:ext cx="1838321" cy="1335656"/>
          </a:xfrm>
          <a:prstGeom prst="rect">
            <a:avLst/>
          </a:prstGeom>
        </p:spPr>
      </p:pic>
      <p:sp>
        <p:nvSpPr>
          <p:cNvPr id="11" name="TextBox 10">
            <a:extLst>
              <a:ext uri="{FF2B5EF4-FFF2-40B4-BE49-F238E27FC236}">
                <a16:creationId xmlns:a16="http://schemas.microsoft.com/office/drawing/2014/main" id="{E2551F87-6EB7-F040-9B90-7088880BD01B}"/>
              </a:ext>
            </a:extLst>
          </p:cNvPr>
          <p:cNvSpPr txBox="1"/>
          <p:nvPr/>
        </p:nvSpPr>
        <p:spPr>
          <a:xfrm>
            <a:off x="1330774" y="2144574"/>
            <a:ext cx="1297717"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Original  L</a:t>
            </a:r>
            <a:r>
              <a:rPr lang="en-US" sz="1050" i="0" baseline="-25000" dirty="0">
                <a:latin typeface="Roboto" panose="02010600030101010101" charset="0"/>
                <a:ea typeface="Roboto" panose="02010600030101010101" charset="0"/>
                <a:cs typeface="Roboto" panose="02010600030101010101" charset="0"/>
              </a:rPr>
              <a:t>x</a:t>
            </a:r>
            <a:r>
              <a:rPr lang="en-US" sz="1050" i="0" dirty="0">
                <a:latin typeface="Roboto" panose="02010600030101010101" charset="0"/>
                <a:ea typeface="Roboto" panose="02010600030101010101" charset="0"/>
                <a:cs typeface="Roboto" panose="02010600030101010101" charset="0"/>
              </a:rPr>
              <a:t>-graph</a:t>
            </a:r>
          </a:p>
        </p:txBody>
      </p:sp>
      <p:sp>
        <p:nvSpPr>
          <p:cNvPr id="12" name="TextBox 11">
            <a:extLst>
              <a:ext uri="{FF2B5EF4-FFF2-40B4-BE49-F238E27FC236}">
                <a16:creationId xmlns:a16="http://schemas.microsoft.com/office/drawing/2014/main" id="{F4802DFC-7397-BE4A-8FEF-5CC4EE5F238C}"/>
              </a:ext>
            </a:extLst>
          </p:cNvPr>
          <p:cNvSpPr txBox="1"/>
          <p:nvPr/>
        </p:nvSpPr>
        <p:spPr>
          <a:xfrm>
            <a:off x="5437956" y="2144574"/>
            <a:ext cx="1357790" cy="253916"/>
          </a:xfrm>
          <a:prstGeom prst="rect">
            <a:avLst/>
          </a:prstGeom>
          <a:noFill/>
          <a:ln w="25400">
            <a:solidFill>
              <a:schemeClr val="accent1"/>
            </a:solidFill>
          </a:ln>
        </p:spPr>
        <p:txBody>
          <a:bodyPr wrap="square" rtlCol="0">
            <a:spAutoFit/>
          </a:bodyPr>
          <a:lstStyle>
            <a:defPPr>
              <a:defRPr lang="en-US"/>
            </a:defPPr>
            <a:lvl1pPr>
              <a:defRPr sz="2000" i="1">
                <a:latin typeface="Cambria Math" panose="02040503050406030204" pitchFamily="18" charset="0"/>
              </a:defRPr>
            </a:lvl1pPr>
          </a:lstStyle>
          <a:p>
            <a:pPr algn="ctr"/>
            <a:r>
              <a:rPr lang="en-US" sz="1050" i="0" dirty="0">
                <a:latin typeface="Roboto" panose="02010600030101010101" charset="0"/>
                <a:ea typeface="Roboto" panose="02010600030101010101" charset="0"/>
                <a:cs typeface="Roboto" panose="02010600030101010101" charset="0"/>
              </a:rPr>
              <a:t>Bidirected L</a:t>
            </a:r>
            <a:r>
              <a:rPr lang="en-US" sz="1050" i="0" baseline="-25000" dirty="0">
                <a:latin typeface="Roboto" panose="02010600030101010101" charset="0"/>
                <a:ea typeface="Roboto" panose="02010600030101010101" charset="0"/>
                <a:cs typeface="Roboto" panose="02010600030101010101" charset="0"/>
              </a:rPr>
              <a:t>x</a:t>
            </a:r>
            <a:r>
              <a:rPr lang="en-US" sz="1050" i="0" dirty="0">
                <a:latin typeface="Roboto" panose="02010600030101010101" charset="0"/>
                <a:ea typeface="Roboto" panose="02010600030101010101" charset="0"/>
                <a:cs typeface="Roboto" panose="02010600030101010101" charset="0"/>
              </a:rPr>
              <a:t>-graph</a:t>
            </a:r>
          </a:p>
        </p:txBody>
      </p:sp>
      <p:sp>
        <p:nvSpPr>
          <p:cNvPr id="13" name="TextBox 12">
            <a:extLst>
              <a:ext uri="{FF2B5EF4-FFF2-40B4-BE49-F238E27FC236}">
                <a16:creationId xmlns:a16="http://schemas.microsoft.com/office/drawing/2014/main" id="{18D63E28-36A2-864F-8363-13445BE8401D}"/>
              </a:ext>
            </a:extLst>
          </p:cNvPr>
          <p:cNvSpPr txBox="1"/>
          <p:nvPr/>
        </p:nvSpPr>
        <p:spPr>
          <a:xfrm>
            <a:off x="6638738" y="3958013"/>
            <a:ext cx="1665298" cy="369332"/>
          </a:xfrm>
          <a:prstGeom prst="rect">
            <a:avLst/>
          </a:prstGeom>
          <a:noFill/>
          <a:ln w="25400">
            <a:solidFill>
              <a:srgbClr val="C00000"/>
            </a:solidFill>
          </a:ln>
        </p:spPr>
        <p:txBody>
          <a:bodyPr wrap="square" rtlCol="0">
            <a:spAutoFit/>
          </a:bodyPr>
          <a:lstStyle/>
          <a:p>
            <a:r>
              <a:rPr lang="en-US" dirty="0">
                <a:solidFill>
                  <a:srgbClr val="C00000"/>
                </a:solidFill>
              </a:rPr>
              <a:t>Fast-Dyck </a:t>
            </a:r>
            <a:r>
              <a:rPr lang="en-US" dirty="0">
                <a:solidFill>
                  <a:srgbClr val="C00000"/>
                </a:solidFill>
                <a:sym typeface="Wingdings" pitchFamily="2" charset="2"/>
              </a:rPr>
              <a:t> </a:t>
            </a:r>
            <a:endParaRPr lang="en-US" dirty="0">
              <a:solidFill>
                <a:srgbClr val="C00000"/>
              </a:solidFill>
            </a:endParaRPr>
          </a:p>
        </p:txBody>
      </p:sp>
    </p:spTree>
    <p:extLst>
      <p:ext uri="{BB962C8B-B14F-4D97-AF65-F5344CB8AC3E}">
        <p14:creationId xmlns:p14="http://schemas.microsoft.com/office/powerpoint/2010/main" val="426832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C2241-8AB8-004E-903A-6E1BA7CD6040}"/>
              </a:ext>
            </a:extLst>
          </p:cNvPr>
          <p:cNvSpPr/>
          <p:nvPr/>
        </p:nvSpPr>
        <p:spPr bwMode="auto">
          <a:xfrm>
            <a:off x="1350404" y="2507030"/>
            <a:ext cx="5377399" cy="2924869"/>
          </a:xfrm>
          <a:prstGeom prst="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2" name="Title 1">
            <a:extLst>
              <a:ext uri="{FF2B5EF4-FFF2-40B4-BE49-F238E27FC236}">
                <a16:creationId xmlns:a16="http://schemas.microsoft.com/office/drawing/2014/main" id="{30132C3F-EA4B-6C47-A40F-C2E8F7CB3805}"/>
              </a:ext>
            </a:extLst>
          </p:cNvPr>
          <p:cNvSpPr>
            <a:spLocks noGrp="1"/>
          </p:cNvSpPr>
          <p:nvPr>
            <p:ph type="title"/>
          </p:nvPr>
        </p:nvSpPr>
        <p:spPr/>
        <p:txBody>
          <a:bodyPr>
            <a:normAutofit fontScale="90000"/>
          </a:bodyPr>
          <a:lstStyle/>
          <a:p>
            <a:r>
              <a:rPr lang="en-US" dirty="0"/>
              <a:t>Contributing edges in bidirected L</a:t>
            </a:r>
            <a:r>
              <a:rPr lang="en-US" baseline="-25000" dirty="0"/>
              <a:t>x</a:t>
            </a:r>
            <a:r>
              <a:rPr lang="en-US" dirty="0"/>
              <a:t>-graphs</a:t>
            </a:r>
          </a:p>
        </p:txBody>
      </p:sp>
      <p:sp>
        <p:nvSpPr>
          <p:cNvPr id="3" name="Content Placeholder 2">
            <a:extLst>
              <a:ext uri="{FF2B5EF4-FFF2-40B4-BE49-F238E27FC236}">
                <a16:creationId xmlns:a16="http://schemas.microsoft.com/office/drawing/2014/main" id="{8AD984CC-2E24-C840-93CE-A5AC2850C28C}"/>
              </a:ext>
            </a:extLst>
          </p:cNvPr>
          <p:cNvSpPr>
            <a:spLocks noGrp="1"/>
          </p:cNvSpPr>
          <p:nvPr>
            <p:ph idx="1"/>
          </p:nvPr>
        </p:nvSpPr>
        <p:spPr/>
        <p:txBody>
          <a:bodyPr/>
          <a:lstStyle/>
          <a:p>
            <a:r>
              <a:rPr lang="en-US" dirty="0" err="1"/>
              <a:t>Bidirectedness</a:t>
            </a:r>
            <a:r>
              <a:rPr lang="en-US" dirty="0"/>
              <a:t> -&gt; over-approximation!</a:t>
            </a:r>
          </a:p>
        </p:txBody>
      </p:sp>
      <p:sp>
        <p:nvSpPr>
          <p:cNvPr id="4" name="Slide Number Placeholder 3">
            <a:extLst>
              <a:ext uri="{FF2B5EF4-FFF2-40B4-BE49-F238E27FC236}">
                <a16:creationId xmlns:a16="http://schemas.microsoft.com/office/drawing/2014/main" id="{5E71FD18-3664-244C-99D3-D56BAD9FA448}"/>
              </a:ext>
            </a:extLst>
          </p:cNvPr>
          <p:cNvSpPr>
            <a:spLocks noGrp="1"/>
          </p:cNvSpPr>
          <p:nvPr>
            <p:ph type="sldNum" sz="quarter" idx="12"/>
          </p:nvPr>
        </p:nvSpPr>
        <p:spPr/>
        <p:txBody>
          <a:bodyPr/>
          <a:lstStyle/>
          <a:p>
            <a:fld id="{60AD1266-7CE3-2146-B859-359ABF1E0203}" type="slidenum">
              <a:rPr lang="en-US" smtClean="0"/>
              <a:t>46</a:t>
            </a:fld>
            <a:endParaRPr lang="en-US"/>
          </a:p>
        </p:txBody>
      </p:sp>
      <p:sp>
        <p:nvSpPr>
          <p:cNvPr id="13" name="Rectangle 12">
            <a:extLst>
              <a:ext uri="{FF2B5EF4-FFF2-40B4-BE49-F238E27FC236}">
                <a16:creationId xmlns:a16="http://schemas.microsoft.com/office/drawing/2014/main" id="{A5C36A42-C41E-B148-8320-12A54D80197C}"/>
              </a:ext>
            </a:extLst>
          </p:cNvPr>
          <p:cNvSpPr/>
          <p:nvPr/>
        </p:nvSpPr>
        <p:spPr bwMode="auto">
          <a:xfrm>
            <a:off x="1350405" y="2507030"/>
            <a:ext cx="5377399" cy="292486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4" name="Rectangle 13">
            <a:extLst>
              <a:ext uri="{FF2B5EF4-FFF2-40B4-BE49-F238E27FC236}">
                <a16:creationId xmlns:a16="http://schemas.microsoft.com/office/drawing/2014/main" id="{7F27BF2F-B263-3245-9457-8E9BA69F8324}"/>
              </a:ext>
            </a:extLst>
          </p:cNvPr>
          <p:cNvSpPr/>
          <p:nvPr/>
        </p:nvSpPr>
        <p:spPr bwMode="auto">
          <a:xfrm>
            <a:off x="3170121" y="3710781"/>
            <a:ext cx="1737966" cy="67823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latin typeface="Arial" charset="0"/>
              </a:rPr>
              <a:t>Dyck-contributing</a:t>
            </a:r>
          </a:p>
        </p:txBody>
      </p:sp>
      <p:sp>
        <p:nvSpPr>
          <p:cNvPr id="15" name="Rectangle 14">
            <a:extLst>
              <a:ext uri="{FF2B5EF4-FFF2-40B4-BE49-F238E27FC236}">
                <a16:creationId xmlns:a16="http://schemas.microsoft.com/office/drawing/2014/main" id="{08DBDF58-A43A-D041-A7F8-24BB57EA7F1F}"/>
              </a:ext>
            </a:extLst>
          </p:cNvPr>
          <p:cNvSpPr/>
          <p:nvPr/>
        </p:nvSpPr>
        <p:spPr bwMode="auto">
          <a:xfrm>
            <a:off x="2570614" y="3159524"/>
            <a:ext cx="2882480" cy="1619880"/>
          </a:xfrm>
          <a:custGeom>
            <a:avLst/>
            <a:gdLst>
              <a:gd name="connsiteX0" fmla="*/ 0 w 2882480"/>
              <a:gd name="connsiteY0" fmla="*/ 0 h 1619880"/>
              <a:gd name="connsiteX1" fmla="*/ 547671 w 2882480"/>
              <a:gd name="connsiteY1" fmla="*/ 0 h 1619880"/>
              <a:gd name="connsiteX2" fmla="*/ 1037693 w 2882480"/>
              <a:gd name="connsiteY2" fmla="*/ 0 h 1619880"/>
              <a:gd name="connsiteX3" fmla="*/ 1671838 w 2882480"/>
              <a:gd name="connsiteY3" fmla="*/ 0 h 1619880"/>
              <a:gd name="connsiteX4" fmla="*/ 2219510 w 2882480"/>
              <a:gd name="connsiteY4" fmla="*/ 0 h 1619880"/>
              <a:gd name="connsiteX5" fmla="*/ 2882480 w 2882480"/>
              <a:gd name="connsiteY5" fmla="*/ 0 h 1619880"/>
              <a:gd name="connsiteX6" fmla="*/ 2882480 w 2882480"/>
              <a:gd name="connsiteY6" fmla="*/ 572358 h 1619880"/>
              <a:gd name="connsiteX7" fmla="*/ 2882480 w 2882480"/>
              <a:gd name="connsiteY7" fmla="*/ 1112318 h 1619880"/>
              <a:gd name="connsiteX8" fmla="*/ 2882480 w 2882480"/>
              <a:gd name="connsiteY8" fmla="*/ 1619880 h 1619880"/>
              <a:gd name="connsiteX9" fmla="*/ 2363634 w 2882480"/>
              <a:gd name="connsiteY9" fmla="*/ 1619880 h 1619880"/>
              <a:gd name="connsiteX10" fmla="*/ 1787138 w 2882480"/>
              <a:gd name="connsiteY10" fmla="*/ 1619880 h 1619880"/>
              <a:gd name="connsiteX11" fmla="*/ 1210642 w 2882480"/>
              <a:gd name="connsiteY11" fmla="*/ 1619880 h 1619880"/>
              <a:gd name="connsiteX12" fmla="*/ 662970 w 2882480"/>
              <a:gd name="connsiteY12" fmla="*/ 1619880 h 1619880"/>
              <a:gd name="connsiteX13" fmla="*/ 0 w 2882480"/>
              <a:gd name="connsiteY13" fmla="*/ 1619880 h 1619880"/>
              <a:gd name="connsiteX14" fmla="*/ 0 w 2882480"/>
              <a:gd name="connsiteY14" fmla="*/ 1047522 h 1619880"/>
              <a:gd name="connsiteX15" fmla="*/ 0 w 2882480"/>
              <a:gd name="connsiteY15" fmla="*/ 475165 h 1619880"/>
              <a:gd name="connsiteX16" fmla="*/ 0 w 2882480"/>
              <a:gd name="connsiteY16" fmla="*/ 0 h 16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2480" h="1619880" extrusionOk="0">
                <a:moveTo>
                  <a:pt x="0" y="0"/>
                </a:moveTo>
                <a:cubicBezTo>
                  <a:pt x="146513" y="-39675"/>
                  <a:pt x="406495" y="526"/>
                  <a:pt x="547671" y="0"/>
                </a:cubicBezTo>
                <a:cubicBezTo>
                  <a:pt x="688847" y="-526"/>
                  <a:pt x="859750" y="38580"/>
                  <a:pt x="1037693" y="0"/>
                </a:cubicBezTo>
                <a:cubicBezTo>
                  <a:pt x="1215636" y="-38580"/>
                  <a:pt x="1362919" y="27115"/>
                  <a:pt x="1671838" y="0"/>
                </a:cubicBezTo>
                <a:cubicBezTo>
                  <a:pt x="1980758" y="-27115"/>
                  <a:pt x="1952556" y="43069"/>
                  <a:pt x="2219510" y="0"/>
                </a:cubicBezTo>
                <a:cubicBezTo>
                  <a:pt x="2486464" y="-43069"/>
                  <a:pt x="2618095" y="34196"/>
                  <a:pt x="2882480" y="0"/>
                </a:cubicBezTo>
                <a:cubicBezTo>
                  <a:pt x="2938459" y="244899"/>
                  <a:pt x="2826447" y="445083"/>
                  <a:pt x="2882480" y="572358"/>
                </a:cubicBezTo>
                <a:cubicBezTo>
                  <a:pt x="2938513" y="699633"/>
                  <a:pt x="2843345" y="957591"/>
                  <a:pt x="2882480" y="1112318"/>
                </a:cubicBezTo>
                <a:cubicBezTo>
                  <a:pt x="2921615" y="1267045"/>
                  <a:pt x="2876732" y="1422911"/>
                  <a:pt x="2882480" y="1619880"/>
                </a:cubicBezTo>
                <a:cubicBezTo>
                  <a:pt x="2745606" y="1662637"/>
                  <a:pt x="2574833" y="1593820"/>
                  <a:pt x="2363634" y="1619880"/>
                </a:cubicBezTo>
                <a:cubicBezTo>
                  <a:pt x="2152435" y="1645940"/>
                  <a:pt x="1990723" y="1586830"/>
                  <a:pt x="1787138" y="1619880"/>
                </a:cubicBezTo>
                <a:cubicBezTo>
                  <a:pt x="1583553" y="1652930"/>
                  <a:pt x="1461334" y="1606603"/>
                  <a:pt x="1210642" y="1619880"/>
                </a:cubicBezTo>
                <a:cubicBezTo>
                  <a:pt x="959950" y="1633157"/>
                  <a:pt x="834500" y="1600260"/>
                  <a:pt x="662970" y="1619880"/>
                </a:cubicBezTo>
                <a:cubicBezTo>
                  <a:pt x="491440" y="1639500"/>
                  <a:pt x="187300" y="1578382"/>
                  <a:pt x="0" y="1619880"/>
                </a:cubicBezTo>
                <a:cubicBezTo>
                  <a:pt x="-37427" y="1504567"/>
                  <a:pt x="54602" y="1324932"/>
                  <a:pt x="0" y="1047522"/>
                </a:cubicBezTo>
                <a:cubicBezTo>
                  <a:pt x="-54602" y="770112"/>
                  <a:pt x="41722" y="705940"/>
                  <a:pt x="0" y="475165"/>
                </a:cubicBezTo>
                <a:cubicBezTo>
                  <a:pt x="-41722" y="244390"/>
                  <a:pt x="23011" y="107120"/>
                  <a:pt x="0" y="0"/>
                </a:cubicBezTo>
                <a:close/>
              </a:path>
            </a:pathLst>
          </a:custGeom>
          <a:noFill/>
          <a:ln w="50800" cap="flat" cmpd="tri" algn="ctr">
            <a:solidFill>
              <a:srgbClr val="C00000"/>
            </a:solidFill>
            <a:prstDash val="solid"/>
            <a:round/>
            <a:headEnd type="none" w="med" len="med"/>
            <a:tailEnd type="none" w="med" len="med"/>
            <a:extLst>
              <a:ext uri="{C807C97D-BFC1-408E-A445-0C87EB9F89A2}">
                <ask:lineSketchStyleProps xmlns="" xmlns:ask="http://schemas.microsoft.com/office/drawing/2018/sketchyshapes" sd="1219033472">
                  <a:prstGeom prst="rect">
                    <a:avLst/>
                  </a:prstGeom>
                  <ask:type>
                    <ask:lineSketchScribble/>
                  </ask:type>
                </ask:lineSketchStyleProps>
              </a:ext>
            </a:extLst>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6" name="TextBox 15">
            <a:extLst>
              <a:ext uri="{FF2B5EF4-FFF2-40B4-BE49-F238E27FC236}">
                <a16:creationId xmlns:a16="http://schemas.microsoft.com/office/drawing/2014/main" id="{6F20AE7A-03F5-E84E-8094-87E4C950F370}"/>
              </a:ext>
            </a:extLst>
          </p:cNvPr>
          <p:cNvSpPr txBox="1"/>
          <p:nvPr/>
        </p:nvSpPr>
        <p:spPr>
          <a:xfrm>
            <a:off x="2570614" y="3251478"/>
            <a:ext cx="2736647" cy="338554"/>
          </a:xfrm>
          <a:prstGeom prst="rect">
            <a:avLst/>
          </a:prstGeom>
          <a:noFill/>
        </p:spPr>
        <p:txBody>
          <a:bodyPr wrap="none" rtlCol="0">
            <a:spAutoFit/>
          </a:bodyPr>
          <a:lstStyle/>
          <a:p>
            <a:r>
              <a:rPr lang="en-US" sz="1600" dirty="0">
                <a:solidFill>
                  <a:srgbClr val="C00000"/>
                </a:solidFill>
              </a:rPr>
              <a:t>Bidirected Dyck-contributing</a:t>
            </a:r>
          </a:p>
        </p:txBody>
      </p:sp>
      <p:cxnSp>
        <p:nvCxnSpPr>
          <p:cNvPr id="19" name="Straight Arrow Connector 18">
            <a:extLst>
              <a:ext uri="{FF2B5EF4-FFF2-40B4-BE49-F238E27FC236}">
                <a16:creationId xmlns:a16="http://schemas.microsoft.com/office/drawing/2014/main" id="{0FEC68D0-79A4-B94C-A00A-D50705071908}"/>
              </a:ext>
            </a:extLst>
          </p:cNvPr>
          <p:cNvCxnSpPr/>
          <p:nvPr/>
        </p:nvCxnSpPr>
        <p:spPr bwMode="auto">
          <a:xfrm flipH="1">
            <a:off x="5714999" y="2222046"/>
            <a:ext cx="1314072" cy="804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91888662-3AC4-1743-9312-4B6B8A3A7E61}"/>
              </a:ext>
            </a:extLst>
          </p:cNvPr>
          <p:cNvSpPr txBox="1"/>
          <p:nvPr/>
        </p:nvSpPr>
        <p:spPr>
          <a:xfrm>
            <a:off x="6437134" y="1852713"/>
            <a:ext cx="2454518" cy="369332"/>
          </a:xfrm>
          <a:prstGeom prst="rect">
            <a:avLst/>
          </a:prstGeom>
          <a:noFill/>
        </p:spPr>
        <p:txBody>
          <a:bodyPr wrap="none" rtlCol="0">
            <a:spAutoFit/>
          </a:bodyPr>
          <a:lstStyle/>
          <a:p>
            <a:r>
              <a:rPr lang="en-US" dirty="0"/>
              <a:t>Non Dyck-contributing</a:t>
            </a:r>
          </a:p>
        </p:txBody>
      </p:sp>
    </p:spTree>
    <p:extLst>
      <p:ext uri="{BB962C8B-B14F-4D97-AF65-F5344CB8AC3E}">
        <p14:creationId xmlns:p14="http://schemas.microsoft.com/office/powerpoint/2010/main" val="11373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08F2CAFC-8223-4CFF-ABB2-66F3F9002390}"/>
              </a:ext>
            </a:extLst>
          </p:cNvPr>
          <p:cNvSpPr>
            <a:spLocks noGrp="1"/>
          </p:cNvSpPr>
          <p:nvPr>
            <p:ph type="title"/>
          </p:nvPr>
        </p:nvSpPr>
        <p:spPr>
          <a:xfrm>
            <a:off x="406974" y="405252"/>
            <a:ext cx="7800033" cy="1088068"/>
          </a:xfrm>
        </p:spPr>
        <p:txBody>
          <a:bodyPr>
            <a:normAutofit/>
          </a:bodyPr>
          <a:lstStyle/>
          <a:p>
            <a:r>
              <a:rPr lang="en-US" dirty="0"/>
              <a:t>Overview of Graph Simplification</a:t>
            </a:r>
          </a:p>
        </p:txBody>
      </p:sp>
      <p:sp>
        <p:nvSpPr>
          <p:cNvPr id="10" name="Slide Number Placeholder 1">
            <a:extLst>
              <a:ext uri="{FF2B5EF4-FFF2-40B4-BE49-F238E27FC236}">
                <a16:creationId xmlns:a16="http://schemas.microsoft.com/office/drawing/2014/main" id="{0D398BF7-8A5E-48AE-B784-28C819814F8D}"/>
              </a:ext>
            </a:extLst>
          </p:cNvPr>
          <p:cNvSpPr>
            <a:spLocks noGrp="1"/>
          </p:cNvSpPr>
          <p:nvPr>
            <p:ph type="sldNum" sz="quarter" idx="12"/>
          </p:nvPr>
        </p:nvSpPr>
        <p:spPr/>
        <p:txBody>
          <a:bodyPr/>
          <a:lstStyle/>
          <a:p>
            <a:fld id="{AE678206-0642-9F48-9727-6B519CB285FA}" type="slidenum">
              <a:rPr lang="en-US" smtClean="0"/>
              <a:t>47</a:t>
            </a:fld>
            <a:endParaRPr lang="en-US" dirty="0"/>
          </a:p>
        </p:txBody>
      </p:sp>
      <mc:AlternateContent xmlns:mc="http://schemas.openxmlformats.org/markup-compatibility/2006" xmlns:a14="http://schemas.microsoft.com/office/drawing/2010/main">
        <mc:Choice Requires="a14">
          <p:sp>
            <p:nvSpPr>
              <p:cNvPr id="18" name="Content Placeholder 5">
                <a:extLst>
                  <a:ext uri="{FF2B5EF4-FFF2-40B4-BE49-F238E27FC236}">
                    <a16:creationId xmlns:a16="http://schemas.microsoft.com/office/drawing/2014/main" id="{3C7ACD01-FFAD-42B8-8C16-0AC3A0C94F34}"/>
                  </a:ext>
                </a:extLst>
              </p:cNvPr>
              <p:cNvSpPr txBox="1">
                <a:spLocks/>
              </p:cNvSpPr>
              <p:nvPr/>
            </p:nvSpPr>
            <p:spPr>
              <a:xfrm>
                <a:off x="754763" y="3240750"/>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Bidirected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𝑥</m:t>
                        </m:r>
                      </m:sub>
                    </m:sSub>
                    <m:r>
                      <a:rPr lang="en-US" sz="1800" i="1">
                        <a:latin typeface="Cambria Math" panose="02040503050406030204" pitchFamily="18" charset="0"/>
                      </a:rPr>
                      <m:t> </m:t>
                    </m:r>
                  </m:oMath>
                </a14:m>
                <a:r>
                  <a:rPr lang="en-US" sz="1800" dirty="0">
                    <a:latin typeface="Roboto" panose="02010600030101010101" charset="0"/>
                    <a:ea typeface="Roboto" panose="02010600030101010101" charset="0"/>
                    <a:cs typeface="Roboto" panose="02010600030101010101" charset="0"/>
                  </a:rPr>
                  <a:t>graph</a:t>
                </a:r>
              </a:p>
            </p:txBody>
          </p:sp>
        </mc:Choice>
        <mc:Fallback xmlns="">
          <p:sp>
            <p:nvSpPr>
              <p:cNvPr id="18" name="Content Placeholder 5">
                <a:extLst>
                  <a:ext uri="{FF2B5EF4-FFF2-40B4-BE49-F238E27FC236}">
                    <a16:creationId xmlns:a16="http://schemas.microsoft.com/office/drawing/2014/main" id="{3C7ACD01-FFAD-42B8-8C16-0AC3A0C94F34}"/>
                  </a:ext>
                </a:extLst>
              </p:cNvPr>
              <p:cNvSpPr txBox="1">
                <a:spLocks noRot="1" noChangeAspect="1" noMove="1" noResize="1" noEditPoints="1" noAdjustHandles="1" noChangeArrowheads="1" noChangeShapeType="1" noTextEdit="1"/>
              </p:cNvSpPr>
              <p:nvPr/>
            </p:nvSpPr>
            <p:spPr>
              <a:xfrm>
                <a:off x="754763" y="3240750"/>
                <a:ext cx="1587690" cy="214108"/>
              </a:xfrm>
              <a:prstGeom prst="rect">
                <a:avLst/>
              </a:prstGeom>
              <a:blipFill>
                <a:blip r:embed="rId2"/>
                <a:stretch>
                  <a:fillRect t="-33333" r="-3968" b="-22222"/>
                </a:stretch>
              </a:blipFill>
            </p:spPr>
            <p:txBody>
              <a:bodyPr/>
              <a:lstStyle/>
              <a:p>
                <a:r>
                  <a:rPr lang="en-US">
                    <a:noFill/>
                  </a:rPr>
                  <a:t> </a:t>
                </a:r>
              </a:p>
            </p:txBody>
          </p:sp>
        </mc:Fallback>
      </mc:AlternateContent>
      <p:sp>
        <p:nvSpPr>
          <p:cNvPr id="15" name="Content Placeholder 5">
            <a:extLst>
              <a:ext uri="{FF2B5EF4-FFF2-40B4-BE49-F238E27FC236}">
                <a16:creationId xmlns:a16="http://schemas.microsoft.com/office/drawing/2014/main" id="{1DB4691E-23C5-614D-94E3-D3E3C87296FE}"/>
              </a:ext>
            </a:extLst>
          </p:cNvPr>
          <p:cNvSpPr txBox="1">
            <a:spLocks/>
          </p:cNvSpPr>
          <p:nvPr/>
        </p:nvSpPr>
        <p:spPr>
          <a:xfrm>
            <a:off x="2342453" y="1279212"/>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Reachability</a:t>
            </a:r>
          </a:p>
        </p:txBody>
      </p:sp>
      <p:sp>
        <p:nvSpPr>
          <p:cNvPr id="16" name="Content Placeholder 5">
            <a:extLst>
              <a:ext uri="{FF2B5EF4-FFF2-40B4-BE49-F238E27FC236}">
                <a16:creationId xmlns:a16="http://schemas.microsoft.com/office/drawing/2014/main" id="{406A5DED-66F6-EB4D-A180-356F898D7018}"/>
              </a:ext>
            </a:extLst>
          </p:cNvPr>
          <p:cNvSpPr txBox="1">
            <a:spLocks/>
          </p:cNvSpPr>
          <p:nvPr/>
        </p:nvSpPr>
        <p:spPr>
          <a:xfrm>
            <a:off x="4075424" y="1279212"/>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Contributing Type</a:t>
            </a:r>
          </a:p>
        </p:txBody>
      </p:sp>
      <p:sp>
        <p:nvSpPr>
          <p:cNvPr id="21" name="Content Placeholder 5">
            <a:extLst>
              <a:ext uri="{FF2B5EF4-FFF2-40B4-BE49-F238E27FC236}">
                <a16:creationId xmlns:a16="http://schemas.microsoft.com/office/drawing/2014/main" id="{7FD369A7-49C3-4543-AB47-589D483CA77F}"/>
              </a:ext>
            </a:extLst>
          </p:cNvPr>
          <p:cNvSpPr txBox="1">
            <a:spLocks/>
          </p:cNvSpPr>
          <p:nvPr/>
        </p:nvSpPr>
        <p:spPr>
          <a:xfrm>
            <a:off x="6140435" y="1273887"/>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Graph</a:t>
            </a:r>
          </a:p>
        </p:txBody>
      </p:sp>
      <mc:AlternateContent xmlns:mc="http://schemas.openxmlformats.org/markup-compatibility/2006" xmlns:a14="http://schemas.microsoft.com/office/drawing/2010/main">
        <mc:Choice Requires="a14">
          <p:sp>
            <p:nvSpPr>
              <p:cNvPr id="26" name="Content Placeholder 5">
                <a:extLst>
                  <a:ext uri="{FF2B5EF4-FFF2-40B4-BE49-F238E27FC236}">
                    <a16:creationId xmlns:a16="http://schemas.microsoft.com/office/drawing/2014/main" id="{BAE4D083-A411-0741-BC6D-630432CC9840}"/>
                  </a:ext>
                </a:extLst>
              </p:cNvPr>
              <p:cNvSpPr txBox="1">
                <a:spLocks/>
              </p:cNvSpPr>
              <p:nvPr/>
            </p:nvSpPr>
            <p:spPr>
              <a:xfrm>
                <a:off x="754763" y="1792143"/>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Original</a:t>
                </a:r>
                <a14:m>
                  <m:oMath xmlns:m="http://schemas.openxmlformats.org/officeDocument/2006/math">
                    <m:r>
                      <a:rPr lang="en-US" sz="1800" i="1">
                        <a:latin typeface="Cambria Math" panose="02040503050406030204" pitchFamily="18" charset="0"/>
                      </a:rPr>
                      <m:t> </m:t>
                    </m:r>
                  </m:oMath>
                </a14:m>
                <a:r>
                  <a:rPr lang="en-US" sz="1800" dirty="0">
                    <a:latin typeface="Roboto" panose="02010600030101010101" charset="0"/>
                    <a:ea typeface="Roboto" panose="02010600030101010101" charset="0"/>
                    <a:cs typeface="Roboto" panose="02010600030101010101" charset="0"/>
                  </a:rPr>
                  <a:t>graph</a:t>
                </a:r>
              </a:p>
            </p:txBody>
          </p:sp>
        </mc:Choice>
        <mc:Fallback xmlns="">
          <p:sp>
            <p:nvSpPr>
              <p:cNvPr id="26" name="Content Placeholder 5">
                <a:extLst>
                  <a:ext uri="{FF2B5EF4-FFF2-40B4-BE49-F238E27FC236}">
                    <a16:creationId xmlns:a16="http://schemas.microsoft.com/office/drawing/2014/main" id="{BAE4D083-A411-0741-BC6D-630432CC9840}"/>
                  </a:ext>
                </a:extLst>
              </p:cNvPr>
              <p:cNvSpPr txBox="1">
                <a:spLocks noRot="1" noChangeAspect="1" noMove="1" noResize="1" noEditPoints="1" noAdjustHandles="1" noChangeArrowheads="1" noChangeShapeType="1" noTextEdit="1"/>
              </p:cNvSpPr>
              <p:nvPr/>
            </p:nvSpPr>
            <p:spPr>
              <a:xfrm>
                <a:off x="754763" y="1792143"/>
                <a:ext cx="1587690" cy="214108"/>
              </a:xfrm>
              <a:prstGeom prst="rect">
                <a:avLst/>
              </a:prstGeom>
              <a:blipFill>
                <a:blip r:embed="rId3"/>
                <a:stretch>
                  <a:fillRect t="-35294"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5">
                <a:extLst>
                  <a:ext uri="{FF2B5EF4-FFF2-40B4-BE49-F238E27FC236}">
                    <a16:creationId xmlns:a16="http://schemas.microsoft.com/office/drawing/2014/main" id="{4C2BB105-F90B-AE4F-98D3-240B0CD2F80C}"/>
                  </a:ext>
                </a:extLst>
              </p:cNvPr>
              <p:cNvSpPr txBox="1">
                <a:spLocks/>
              </p:cNvSpPr>
              <p:nvPr/>
            </p:nvSpPr>
            <p:spPr>
              <a:xfrm>
                <a:off x="754763" y="2463864"/>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𝑥</m:t>
                        </m:r>
                      </m:sub>
                    </m:sSub>
                    <m:r>
                      <a:rPr lang="en-US" sz="1800" i="1">
                        <a:latin typeface="Cambria Math" panose="02040503050406030204" pitchFamily="18" charset="0"/>
                      </a:rPr>
                      <m:t> </m:t>
                    </m:r>
                  </m:oMath>
                </a14:m>
                <a:r>
                  <a:rPr lang="en-US" sz="1800" dirty="0">
                    <a:latin typeface="Roboto" panose="02010600030101010101" charset="0"/>
                    <a:ea typeface="Roboto" panose="02010600030101010101" charset="0"/>
                    <a:cs typeface="Roboto" panose="02010600030101010101" charset="0"/>
                  </a:rPr>
                  <a:t>graph</a:t>
                </a:r>
              </a:p>
            </p:txBody>
          </p:sp>
        </mc:Choice>
        <mc:Fallback xmlns="">
          <p:sp>
            <p:nvSpPr>
              <p:cNvPr id="27" name="Content Placeholder 5">
                <a:extLst>
                  <a:ext uri="{FF2B5EF4-FFF2-40B4-BE49-F238E27FC236}">
                    <a16:creationId xmlns:a16="http://schemas.microsoft.com/office/drawing/2014/main" id="{4C2BB105-F90B-AE4F-98D3-240B0CD2F80C}"/>
                  </a:ext>
                </a:extLst>
              </p:cNvPr>
              <p:cNvSpPr txBox="1">
                <a:spLocks noRot="1" noChangeAspect="1" noMove="1" noResize="1" noEditPoints="1" noAdjustHandles="1" noChangeArrowheads="1" noChangeShapeType="1" noTextEdit="1"/>
              </p:cNvSpPr>
              <p:nvPr/>
            </p:nvSpPr>
            <p:spPr>
              <a:xfrm>
                <a:off x="754763" y="2463864"/>
                <a:ext cx="1587690" cy="214108"/>
              </a:xfrm>
              <a:prstGeom prst="rect">
                <a:avLst/>
              </a:prstGeom>
              <a:blipFill>
                <a:blip r:embed="rId4"/>
                <a:stretch>
                  <a:fillRect t="-27778" b="-33333"/>
                </a:stretch>
              </a:blipFill>
            </p:spPr>
            <p:txBody>
              <a:bodyPr/>
              <a:lstStyle/>
              <a:p>
                <a:r>
                  <a:rPr lang="en-US">
                    <a:noFill/>
                  </a:rPr>
                  <a:t> </a:t>
                </a:r>
              </a:p>
            </p:txBody>
          </p:sp>
        </mc:Fallback>
      </mc:AlternateContent>
      <p:sp>
        <p:nvSpPr>
          <p:cNvPr id="28" name="Content Placeholder 5">
            <a:extLst>
              <a:ext uri="{FF2B5EF4-FFF2-40B4-BE49-F238E27FC236}">
                <a16:creationId xmlns:a16="http://schemas.microsoft.com/office/drawing/2014/main" id="{4820951E-D511-A94A-A729-9E48B0498BBF}"/>
              </a:ext>
            </a:extLst>
          </p:cNvPr>
          <p:cNvSpPr txBox="1">
            <a:spLocks/>
          </p:cNvSpPr>
          <p:nvPr/>
        </p:nvSpPr>
        <p:spPr>
          <a:xfrm>
            <a:off x="2342453" y="1780424"/>
            <a:ext cx="1587690" cy="214108"/>
          </a:xfrm>
          <a:prstGeom prst="rect">
            <a:avLst/>
          </a:prstGeom>
        </p:spPr>
        <p:txBody>
          <a:bodyPr vert="horz" lIns="0" tIns="34290" rIns="0" bIns="3429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err="1">
                <a:latin typeface="Roboto" panose="02010600030101010101" charset="0"/>
                <a:ea typeface="Roboto" panose="02010600030101010101" charset="0"/>
                <a:cs typeface="Roboto" panose="02010600030101010101" charset="0"/>
              </a:rPr>
              <a:t>InterDyck</a:t>
            </a:r>
            <a:r>
              <a:rPr lang="en-US" sz="1800" dirty="0">
                <a:latin typeface="Roboto" panose="02010600030101010101" charset="0"/>
                <a:ea typeface="Roboto" panose="02010600030101010101" charset="0"/>
                <a:cs typeface="Roboto" panose="02010600030101010101" charset="0"/>
              </a:rPr>
              <a:t> Reachability</a:t>
            </a:r>
          </a:p>
        </p:txBody>
      </p:sp>
      <p:pic>
        <p:nvPicPr>
          <p:cNvPr id="33" name="Picture 32">
            <a:extLst>
              <a:ext uri="{FF2B5EF4-FFF2-40B4-BE49-F238E27FC236}">
                <a16:creationId xmlns:a16="http://schemas.microsoft.com/office/drawing/2014/main" id="{C5441C22-DA64-594F-B96E-33A7CD7627CC}"/>
              </a:ext>
            </a:extLst>
          </p:cNvPr>
          <p:cNvPicPr>
            <a:picLocks noChangeAspect="1"/>
          </p:cNvPicPr>
          <p:nvPr/>
        </p:nvPicPr>
        <p:blipFill>
          <a:blip r:embed="rId5"/>
          <a:stretch>
            <a:fillRect/>
          </a:stretch>
        </p:blipFill>
        <p:spPr>
          <a:xfrm>
            <a:off x="5995154" y="3689299"/>
            <a:ext cx="2095421" cy="903602"/>
          </a:xfrm>
          <a:prstGeom prst="rect">
            <a:avLst/>
          </a:prstGeom>
        </p:spPr>
      </p:pic>
      <p:pic>
        <p:nvPicPr>
          <p:cNvPr id="35" name="Picture 34">
            <a:extLst>
              <a:ext uri="{FF2B5EF4-FFF2-40B4-BE49-F238E27FC236}">
                <a16:creationId xmlns:a16="http://schemas.microsoft.com/office/drawing/2014/main" id="{BE8DE2F8-23A9-9040-89F9-DD9993B8205F}"/>
              </a:ext>
            </a:extLst>
          </p:cNvPr>
          <p:cNvPicPr>
            <a:picLocks noChangeAspect="1"/>
          </p:cNvPicPr>
          <p:nvPr/>
        </p:nvPicPr>
        <p:blipFill>
          <a:blip r:embed="rId6"/>
          <a:stretch>
            <a:fillRect/>
          </a:stretch>
        </p:blipFill>
        <p:spPr>
          <a:xfrm>
            <a:off x="6416653" y="2189844"/>
            <a:ext cx="1243667" cy="903602"/>
          </a:xfrm>
          <a:prstGeom prst="rect">
            <a:avLst/>
          </a:prstGeom>
        </p:spPr>
      </p:pic>
      <p:pic>
        <p:nvPicPr>
          <p:cNvPr id="36" name="Picture 35">
            <a:extLst>
              <a:ext uri="{FF2B5EF4-FFF2-40B4-BE49-F238E27FC236}">
                <a16:creationId xmlns:a16="http://schemas.microsoft.com/office/drawing/2014/main" id="{27995BF1-C9A3-5042-AE7E-A641C5525D91}"/>
              </a:ext>
            </a:extLst>
          </p:cNvPr>
          <p:cNvPicPr>
            <a:picLocks noChangeAspect="1"/>
          </p:cNvPicPr>
          <p:nvPr/>
        </p:nvPicPr>
        <p:blipFill>
          <a:blip r:embed="rId7"/>
          <a:stretch>
            <a:fillRect/>
          </a:stretch>
        </p:blipFill>
        <p:spPr>
          <a:xfrm>
            <a:off x="6405760" y="2978210"/>
            <a:ext cx="1243667" cy="837176"/>
          </a:xfrm>
          <a:prstGeom prst="rect">
            <a:avLst/>
          </a:prstGeom>
        </p:spPr>
      </p:pic>
      <p:pic>
        <p:nvPicPr>
          <p:cNvPr id="37" name="Picture 36">
            <a:extLst>
              <a:ext uri="{FF2B5EF4-FFF2-40B4-BE49-F238E27FC236}">
                <a16:creationId xmlns:a16="http://schemas.microsoft.com/office/drawing/2014/main" id="{E4C9A698-BC56-FA4E-B35D-F523C0D85A5C}"/>
              </a:ext>
            </a:extLst>
          </p:cNvPr>
          <p:cNvPicPr>
            <a:picLocks noChangeAspect="1"/>
          </p:cNvPicPr>
          <p:nvPr/>
        </p:nvPicPr>
        <p:blipFill>
          <a:blip r:embed="rId8"/>
          <a:stretch>
            <a:fillRect/>
          </a:stretch>
        </p:blipFill>
        <p:spPr>
          <a:xfrm>
            <a:off x="5995154" y="1454267"/>
            <a:ext cx="2028505" cy="840992"/>
          </a:xfrm>
          <a:prstGeom prst="rect">
            <a:avLst/>
          </a:prstGeom>
        </p:spPr>
      </p:pic>
      <p:sp>
        <p:nvSpPr>
          <p:cNvPr id="38" name="Content Placeholder 5">
            <a:extLst>
              <a:ext uri="{FF2B5EF4-FFF2-40B4-BE49-F238E27FC236}">
                <a16:creationId xmlns:a16="http://schemas.microsoft.com/office/drawing/2014/main" id="{95469659-6934-1D47-85FF-8745A0D24C46}"/>
              </a:ext>
            </a:extLst>
          </p:cNvPr>
          <p:cNvSpPr txBox="1">
            <a:spLocks/>
          </p:cNvSpPr>
          <p:nvPr/>
        </p:nvSpPr>
        <p:spPr>
          <a:xfrm>
            <a:off x="754763" y="3926992"/>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Simplified graph</a:t>
            </a:r>
          </a:p>
        </p:txBody>
      </p:sp>
      <p:sp>
        <p:nvSpPr>
          <p:cNvPr id="39" name="Content Placeholder 5">
            <a:extLst>
              <a:ext uri="{FF2B5EF4-FFF2-40B4-BE49-F238E27FC236}">
                <a16:creationId xmlns:a16="http://schemas.microsoft.com/office/drawing/2014/main" id="{15F0AB99-A78D-A744-9A1F-AAB1E06EE93F}"/>
              </a:ext>
            </a:extLst>
          </p:cNvPr>
          <p:cNvSpPr txBox="1">
            <a:spLocks/>
          </p:cNvSpPr>
          <p:nvPr/>
        </p:nvSpPr>
        <p:spPr>
          <a:xfrm>
            <a:off x="2315124" y="2473424"/>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Dyck Reachability</a:t>
            </a:r>
          </a:p>
        </p:txBody>
      </p:sp>
      <p:sp>
        <p:nvSpPr>
          <p:cNvPr id="40" name="Arrow: Right 19">
            <a:extLst>
              <a:ext uri="{FF2B5EF4-FFF2-40B4-BE49-F238E27FC236}">
                <a16:creationId xmlns:a16="http://schemas.microsoft.com/office/drawing/2014/main" id="{FC5D6667-CE38-1149-84CB-BCA61E2BA2E8}"/>
              </a:ext>
            </a:extLst>
          </p:cNvPr>
          <p:cNvSpPr/>
          <p:nvPr/>
        </p:nvSpPr>
        <p:spPr>
          <a:xfrm rot="5400000">
            <a:off x="2980815" y="2150397"/>
            <a:ext cx="310966" cy="123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5">
            <a:extLst>
              <a:ext uri="{FF2B5EF4-FFF2-40B4-BE49-F238E27FC236}">
                <a16:creationId xmlns:a16="http://schemas.microsoft.com/office/drawing/2014/main" id="{E5E5C08D-EFC3-BD44-B4B7-19E1F5F36604}"/>
              </a:ext>
            </a:extLst>
          </p:cNvPr>
          <p:cNvSpPr txBox="1">
            <a:spLocks/>
          </p:cNvSpPr>
          <p:nvPr/>
        </p:nvSpPr>
        <p:spPr>
          <a:xfrm>
            <a:off x="2315124" y="3240749"/>
            <a:ext cx="1587690" cy="214108"/>
          </a:xfrm>
          <a:prstGeom prst="rect">
            <a:avLst/>
          </a:prstGeom>
        </p:spPr>
        <p:txBody>
          <a:bodyPr vert="horz" lIns="0" tIns="34290" rIns="0" bIns="3429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Dyck Reachability</a:t>
            </a:r>
          </a:p>
        </p:txBody>
      </p:sp>
      <p:sp>
        <p:nvSpPr>
          <p:cNvPr id="42" name="Arrow: Right 19">
            <a:extLst>
              <a:ext uri="{FF2B5EF4-FFF2-40B4-BE49-F238E27FC236}">
                <a16:creationId xmlns:a16="http://schemas.microsoft.com/office/drawing/2014/main" id="{6017BEB9-A65A-034C-BCA8-F7E52CC7A0CA}"/>
              </a:ext>
            </a:extLst>
          </p:cNvPr>
          <p:cNvSpPr/>
          <p:nvPr/>
        </p:nvSpPr>
        <p:spPr>
          <a:xfrm rot="5400000">
            <a:off x="2980815" y="2880304"/>
            <a:ext cx="310966" cy="123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5">
            <a:extLst>
              <a:ext uri="{FF2B5EF4-FFF2-40B4-BE49-F238E27FC236}">
                <a16:creationId xmlns:a16="http://schemas.microsoft.com/office/drawing/2014/main" id="{1F11925A-7B0A-534E-AC2B-BF43021B0DDD}"/>
              </a:ext>
            </a:extLst>
          </p:cNvPr>
          <p:cNvSpPr txBox="1">
            <a:spLocks/>
          </p:cNvSpPr>
          <p:nvPr/>
        </p:nvSpPr>
        <p:spPr>
          <a:xfrm>
            <a:off x="4080936" y="3240749"/>
            <a:ext cx="1587690" cy="214108"/>
          </a:xfrm>
          <a:prstGeom prst="rect">
            <a:avLst/>
          </a:prstGeom>
        </p:spPr>
        <p:txBody>
          <a:bodyPr vert="horz" lIns="0" tIns="34290" rIns="0" bIns="3429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Non-Dyck-Contributing</a:t>
            </a:r>
          </a:p>
        </p:txBody>
      </p:sp>
      <p:sp>
        <p:nvSpPr>
          <p:cNvPr id="47" name="Arrow: Right 19">
            <a:extLst>
              <a:ext uri="{FF2B5EF4-FFF2-40B4-BE49-F238E27FC236}">
                <a16:creationId xmlns:a16="http://schemas.microsoft.com/office/drawing/2014/main" id="{2A128575-BFF5-1149-AC7A-3A4498DF4211}"/>
              </a:ext>
            </a:extLst>
          </p:cNvPr>
          <p:cNvSpPr/>
          <p:nvPr/>
        </p:nvSpPr>
        <p:spPr>
          <a:xfrm rot="16200000">
            <a:off x="4793405" y="2880304"/>
            <a:ext cx="310966" cy="123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5">
            <a:extLst>
              <a:ext uri="{FF2B5EF4-FFF2-40B4-BE49-F238E27FC236}">
                <a16:creationId xmlns:a16="http://schemas.microsoft.com/office/drawing/2014/main" id="{95B98FD4-DBA2-084B-9E5E-7B877A468C8F}"/>
              </a:ext>
            </a:extLst>
          </p:cNvPr>
          <p:cNvSpPr txBox="1">
            <a:spLocks/>
          </p:cNvSpPr>
          <p:nvPr/>
        </p:nvSpPr>
        <p:spPr>
          <a:xfrm>
            <a:off x="4155042" y="2462970"/>
            <a:ext cx="1587690" cy="214108"/>
          </a:xfrm>
          <a:prstGeom prst="rect">
            <a:avLst/>
          </a:prstGeom>
        </p:spPr>
        <p:txBody>
          <a:bodyPr vert="horz" lIns="0" tIns="34290" rIns="0" bIns="3429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Non-Dyck-Contributing</a:t>
            </a:r>
          </a:p>
        </p:txBody>
      </p:sp>
      <p:sp>
        <p:nvSpPr>
          <p:cNvPr id="50" name="Arrow: Right 19">
            <a:extLst>
              <a:ext uri="{FF2B5EF4-FFF2-40B4-BE49-F238E27FC236}">
                <a16:creationId xmlns:a16="http://schemas.microsoft.com/office/drawing/2014/main" id="{658ADE6F-BE1D-EA43-B164-14978FB0DBAE}"/>
              </a:ext>
            </a:extLst>
          </p:cNvPr>
          <p:cNvSpPr/>
          <p:nvPr/>
        </p:nvSpPr>
        <p:spPr>
          <a:xfrm rot="16200000">
            <a:off x="4793405" y="2134486"/>
            <a:ext cx="310966" cy="123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5">
            <a:extLst>
              <a:ext uri="{FF2B5EF4-FFF2-40B4-BE49-F238E27FC236}">
                <a16:creationId xmlns:a16="http://schemas.microsoft.com/office/drawing/2014/main" id="{72E7941D-12B6-8A4E-A6BF-2D7CB173B549}"/>
              </a:ext>
            </a:extLst>
          </p:cNvPr>
          <p:cNvSpPr txBox="1">
            <a:spLocks/>
          </p:cNvSpPr>
          <p:nvPr/>
        </p:nvSpPr>
        <p:spPr>
          <a:xfrm>
            <a:off x="4042592" y="1790654"/>
            <a:ext cx="1840112" cy="214108"/>
          </a:xfrm>
          <a:prstGeom prst="rect">
            <a:avLst/>
          </a:prstGeom>
        </p:spPr>
        <p:txBody>
          <a:bodyPr vert="horz" lIns="0" tIns="34290" rIns="0" bIns="3429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latin typeface="Roboto" panose="02010600030101010101" charset="0"/>
                <a:ea typeface="Roboto" panose="02010600030101010101" charset="0"/>
                <a:cs typeface="Roboto" panose="02010600030101010101" charset="0"/>
              </a:rPr>
              <a:t>Non-</a:t>
            </a:r>
            <a:r>
              <a:rPr lang="en-US" sz="1800" dirty="0" err="1">
                <a:latin typeface="Roboto" panose="02010600030101010101" charset="0"/>
                <a:ea typeface="Roboto" panose="02010600030101010101" charset="0"/>
                <a:cs typeface="Roboto" panose="02010600030101010101" charset="0"/>
              </a:rPr>
              <a:t>InterDyck</a:t>
            </a:r>
            <a:r>
              <a:rPr lang="en-US" sz="1800" dirty="0">
                <a:latin typeface="Roboto" panose="02010600030101010101" charset="0"/>
                <a:ea typeface="Roboto" panose="02010600030101010101" charset="0"/>
                <a:cs typeface="Roboto" panose="02010600030101010101" charset="0"/>
              </a:rPr>
              <a:t>-Contributing</a:t>
            </a:r>
          </a:p>
        </p:txBody>
      </p:sp>
      <p:sp>
        <p:nvSpPr>
          <p:cNvPr id="56" name="Rectangle: Rounded Corners 29">
            <a:extLst>
              <a:ext uri="{FF2B5EF4-FFF2-40B4-BE49-F238E27FC236}">
                <a16:creationId xmlns:a16="http://schemas.microsoft.com/office/drawing/2014/main" id="{FD15918A-DAE6-1F43-8FA3-F678B1E36F36}"/>
              </a:ext>
            </a:extLst>
          </p:cNvPr>
          <p:cNvSpPr/>
          <p:nvPr/>
        </p:nvSpPr>
        <p:spPr>
          <a:xfrm rot="5400000">
            <a:off x="7271558" y="1928751"/>
            <a:ext cx="232112" cy="58783"/>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19">
            <a:extLst>
              <a:ext uri="{FF2B5EF4-FFF2-40B4-BE49-F238E27FC236}">
                <a16:creationId xmlns:a16="http://schemas.microsoft.com/office/drawing/2014/main" id="{B3B7F40C-80E6-4F40-BF72-5DF74767E7B0}"/>
              </a:ext>
            </a:extLst>
          </p:cNvPr>
          <p:cNvSpPr/>
          <p:nvPr/>
        </p:nvSpPr>
        <p:spPr>
          <a:xfrm rot="5400000">
            <a:off x="6367822" y="2875933"/>
            <a:ext cx="1293284" cy="131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3750BC5-C70B-0741-BF1F-EECA35AB571C}"/>
              </a:ext>
            </a:extLst>
          </p:cNvPr>
          <p:cNvSpPr txBox="1"/>
          <p:nvPr/>
        </p:nvSpPr>
        <p:spPr>
          <a:xfrm>
            <a:off x="690342" y="4487486"/>
            <a:ext cx="6104074" cy="1754326"/>
          </a:xfrm>
          <a:prstGeom prst="rect">
            <a:avLst/>
          </a:prstGeom>
          <a:noFill/>
        </p:spPr>
        <p:txBody>
          <a:bodyPr wrap="square" rtlCol="0">
            <a:spAutoFit/>
          </a:bodyPr>
          <a:lstStyle/>
          <a:p>
            <a:r>
              <a:rPr lang="en-US" dirty="0"/>
              <a:t>Time complexity?</a:t>
            </a:r>
          </a:p>
          <a:p>
            <a:pPr marL="285750" indent="-285750">
              <a:buFont typeface="Arial" panose="020B0604020202020204" pitchFamily="34" charset="0"/>
              <a:buChar char="•"/>
            </a:pPr>
            <a:r>
              <a:rPr lang="en-US" dirty="0"/>
              <a:t>O(m log n)-time graph simplification [Li et al. 2020]</a:t>
            </a:r>
          </a:p>
          <a:p>
            <a:pPr marL="742950" lvl="1" indent="-285750">
              <a:buFont typeface="Arial" panose="020B0604020202020204" pitchFamily="34" charset="0"/>
              <a:buChar char="•"/>
            </a:pPr>
            <a:r>
              <a:rPr lang="en-US" dirty="0">
                <a:sym typeface="Wingdings" pitchFamily="2" charset="2"/>
              </a:rPr>
              <a:t> </a:t>
            </a:r>
            <a:r>
              <a:rPr lang="en-US" dirty="0" err="1"/>
              <a:t>FastDyck</a:t>
            </a:r>
            <a:r>
              <a:rPr lang="en-US" dirty="0"/>
              <a:t> [Zhang et al. 2013]</a:t>
            </a:r>
          </a:p>
          <a:p>
            <a:pPr marL="285750" indent="-285750">
              <a:buFont typeface="Arial" panose="020B0604020202020204" pitchFamily="34" charset="0"/>
              <a:buChar char="•"/>
            </a:pPr>
            <a:r>
              <a:rPr lang="en-US" dirty="0"/>
              <a:t>O(m)-time graph simplification [Li et al. 2022]</a:t>
            </a:r>
          </a:p>
          <a:p>
            <a:pPr marL="742950" lvl="1" indent="-285750">
              <a:buFont typeface="Arial" panose="020B0604020202020204" pitchFamily="34" charset="0"/>
              <a:buChar char="•"/>
            </a:pPr>
            <a:r>
              <a:rPr lang="en-US" dirty="0">
                <a:sym typeface="Wingdings" pitchFamily="2" charset="2"/>
              </a:rPr>
              <a:t> </a:t>
            </a:r>
            <a:r>
              <a:rPr lang="en-US" dirty="0" err="1"/>
              <a:t>OptmalDyck</a:t>
            </a:r>
            <a:r>
              <a:rPr lang="en-US" dirty="0"/>
              <a:t> [Chatterjee et al. 2019]</a:t>
            </a:r>
          </a:p>
          <a:p>
            <a:endParaRPr lang="en-US" dirty="0"/>
          </a:p>
        </p:txBody>
      </p:sp>
    </p:spTree>
    <p:extLst>
      <p:ext uri="{BB962C8B-B14F-4D97-AF65-F5344CB8AC3E}">
        <p14:creationId xmlns:p14="http://schemas.microsoft.com/office/powerpoint/2010/main" val="340124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56"/>
                                        </p:tgtEl>
                                        <p:attrNameLst>
                                          <p:attrName>style.visibility</p:attrName>
                                        </p:attrNameLst>
                                      </p:cBhvr>
                                      <p:to>
                                        <p:strVal val="hidden"/>
                                      </p:to>
                                    </p:set>
                                  </p:childTnLst>
                                </p:cTn>
                              </p:par>
                              <p:par>
                                <p:cTn id="67" presetID="1" presetClass="entr" presetSubtype="0" fill="hold" grpId="2"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3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1" end="1"/>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P spid="38" grpId="0"/>
      <p:bldP spid="39" grpId="0"/>
      <p:bldP spid="40" grpId="0" animBg="1"/>
      <p:bldP spid="41" grpId="0"/>
      <p:bldP spid="41" grpId="1"/>
      <p:bldP spid="42" grpId="0" animBg="1"/>
      <p:bldP spid="43" grpId="0"/>
      <p:bldP spid="43" grpId="1"/>
      <p:bldP spid="47" grpId="0" animBg="1"/>
      <p:bldP spid="48" grpId="0"/>
      <p:bldP spid="48" grpId="1"/>
      <p:bldP spid="50" grpId="0" animBg="1"/>
      <p:bldP spid="51" grpId="0"/>
      <p:bldP spid="56" grpId="0" animBg="1"/>
      <p:bldP spid="56" grpId="1" animBg="1"/>
      <p:bldP spid="56" grpId="2" animBg="1"/>
      <p:bldP spid="57" grpId="0" animBg="1"/>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chemeClr val="accent1"/>
              </a:solidFill>
            </a:ln>
          </p:spPr>
          <p:txBody>
            <a:bodyPr wrap="square" rtlCol="0">
              <a:spAutoFit/>
            </a:bodyPr>
            <a:lstStyle/>
            <a:p>
              <a:pPr algn="ctr"/>
              <a:r>
                <a:rPr lang="en-US" sz="1200" dirty="0">
                  <a:solidFill>
                    <a:schemeClr val="accent1"/>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chemeClr val="accent1"/>
              </a:solidFill>
            </a:ln>
          </p:spPr>
          <p:txBody>
            <a:bodyPr wrap="square" rtlCol="0">
              <a:spAutoFit/>
            </a:bodyPr>
            <a:lstStyle/>
            <a:p>
              <a:pPr algn="ctr"/>
              <a:r>
                <a:rPr lang="en-US" sz="1200" dirty="0">
                  <a:solidFill>
                    <a:srgbClr val="0070C0"/>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accent1"/>
              </a:solidFill>
            </a:ln>
          </p:spPr>
          <p:txBody>
            <a:bodyPr wrap="square" rtlCol="0">
              <a:spAutoFit/>
            </a:bodyPr>
            <a:lstStyle/>
            <a:p>
              <a:pPr algn="ctr"/>
              <a:r>
                <a:rPr lang="en-US" sz="1200" dirty="0">
                  <a:solidFill>
                    <a:schemeClr val="accent1"/>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chemeClr val="accent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0070C0"/>
                    </a:solidFill>
                  </a:rPr>
                  <a:t>a</a:t>
                </a:r>
                <a:endParaRPr kumimoji="0" lang="en-US" sz="1200" b="1" i="0" u="none" strike="noStrike" cap="none" normalizeH="0" baseline="0" dirty="0">
                  <a:ln>
                    <a:noFill/>
                  </a:ln>
                  <a:solidFill>
                    <a:srgbClr val="0070C0"/>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chemeClr val="accent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70C0"/>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m:t>
                          </m:r>
                        </m:oMath>
                      </m:oMathPara>
                    </a14:m>
                    <a:endParaRPr lang="en-US" sz="1400" b="0" dirty="0">
                      <a:solidFill>
                        <a:srgbClr val="0070C0"/>
                      </a:solidFill>
                    </a:endParaRPr>
                  </a:p>
                  <a:p>
                    <a:endParaRPr lang="en-US" sz="1400" dirty="0">
                      <a:solidFill>
                        <a:srgbClr val="0070C0"/>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chemeClr val="accent1"/>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70C0"/>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70C0"/>
                              </a:solidFill>
                              <a:latin typeface="Cambria Math" panose="02040503050406030204" pitchFamily="18" charset="0"/>
                            </a:rPr>
                            <m:t>)</m:t>
                          </m:r>
                        </m:oMath>
                      </m:oMathPara>
                    </a14:m>
                    <a:endParaRPr lang="en-US" sz="1400" b="0" dirty="0">
                      <a:solidFill>
                        <a:srgbClr val="0070C0"/>
                      </a:solidFill>
                    </a:endParaRPr>
                  </a:p>
                  <a:p>
                    <a:endParaRPr lang="en-US" sz="1400" dirty="0">
                      <a:solidFill>
                        <a:srgbClr val="0070C0"/>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chemeClr val="accent1"/>
                  </a:solidFill>
                </a:rPr>
                <a:t>M </a:t>
              </a:r>
              <a:r>
                <a:rPr lang="en-US" altLang="en-US" sz="1200" dirty="0">
                  <a:solidFill>
                    <a:schemeClr val="accent1"/>
                  </a:solidFill>
                  <a:sym typeface="Symbol" pitchFamily="18" charset="2"/>
                </a:rPr>
                <a:t> M  </a:t>
              </a:r>
              <a:r>
                <a:rPr lang="en-US" altLang="en-US" sz="1200" dirty="0" err="1">
                  <a:solidFill>
                    <a:schemeClr val="accent1"/>
                  </a:solidFill>
                  <a:sym typeface="Symbol" pitchFamily="18" charset="2"/>
                </a:rPr>
                <a:t>M</a:t>
              </a:r>
              <a:endParaRPr lang="en-US" altLang="en-US" sz="1200" dirty="0">
                <a:solidFill>
                  <a:schemeClr val="accent1"/>
                </a:solidFill>
                <a:sym typeface="Symbol" pitchFamily="18" charset="2"/>
              </a:endParaRPr>
            </a:p>
            <a:p>
              <a:r>
                <a:rPr lang="en-US" altLang="en-US" sz="1200" dirty="0">
                  <a:solidFill>
                    <a:schemeClr val="accent1"/>
                  </a:solidFill>
                </a:rPr>
                <a:t>      |   (  M  )</a:t>
              </a:r>
            </a:p>
            <a:p>
              <a:r>
                <a:rPr lang="en-US" altLang="en-US" sz="1200" dirty="0">
                  <a:solidFill>
                    <a:schemeClr val="accent1"/>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1"/>
                  </a:solidFill>
                  <a:latin typeface="+mj-lt"/>
                </a:rPr>
                <a:t>Reachability</a:t>
              </a:r>
              <a:br>
                <a:rPr lang="en-US" sz="900" dirty="0">
                  <a:solidFill>
                    <a:schemeClr val="accent1"/>
                  </a:solidFill>
                  <a:latin typeface="+mj-lt"/>
                </a:rPr>
              </a:br>
              <a:r>
                <a:rPr lang="en-US" sz="900" dirty="0">
                  <a:solidFill>
                    <a:schemeClr val="accent1"/>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accent1"/>
              </a:solidFill>
            </a:ln>
          </p:spPr>
          <p:txBody>
            <a:bodyPr wrap="square" rtlCol="0">
              <a:spAutoFit/>
            </a:bodyPr>
            <a:lstStyle/>
            <a:p>
              <a:pPr algn="ctr"/>
              <a:r>
                <a:rPr lang="en-US" sz="1200" dirty="0">
                  <a:solidFill>
                    <a:schemeClr val="accent1"/>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solidFill>
            </a:ln>
          </p:spPr>
          <p:txBody>
            <a:bodyPr wrap="square" rtlCol="0">
              <a:spAutoFit/>
            </a:bodyPr>
            <a:lstStyle/>
            <a:p>
              <a:pPr algn="ctr"/>
              <a:r>
                <a:rPr lang="en-US" sz="1200" dirty="0">
                  <a:solidFill>
                    <a:schemeClr val="accent1"/>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solidFill>
            </a:ln>
          </p:spPr>
          <p:txBody>
            <a:bodyPr wrap="square" rtlCol="0">
              <a:spAutoFit/>
            </a:bodyPr>
            <a:lstStyle/>
            <a:p>
              <a:pPr algn="ctr"/>
              <a:r>
                <a:rPr lang="en-US" sz="1200" dirty="0">
                  <a:solidFill>
                    <a:schemeClr val="accent1"/>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chemeClr val="accent1"/>
              </a:solidFill>
            </a:ln>
          </p:spPr>
          <p:txBody>
            <a:bodyPr wrap="square" rtlCol="0">
              <a:spAutoFit/>
            </a:bodyPr>
            <a:lstStyle/>
            <a:p>
              <a:pPr algn="ctr"/>
              <a:r>
                <a:rPr lang="en-US" sz="1200" dirty="0">
                  <a:solidFill>
                    <a:srgbClr val="0070C0"/>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chemeClr val="accent1"/>
              </a:solidFill>
            </a:ln>
          </p:spPr>
          <p:txBody>
            <a:bodyPr wrap="square" rtlCol="0">
              <a:spAutoFit/>
            </a:bodyPr>
            <a:lstStyle/>
            <a:p>
              <a:pPr algn="ctr"/>
              <a:r>
                <a:rPr lang="en-US" sz="1200" dirty="0">
                  <a:solidFill>
                    <a:schemeClr val="accent1"/>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3840123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 of Tutorial</a:t>
            </a:r>
          </a:p>
        </p:txBody>
      </p:sp>
      <p:sp>
        <p:nvSpPr>
          <p:cNvPr id="3" name="Content Placeholder 2"/>
          <p:cNvSpPr>
            <a:spLocks noGrp="1"/>
          </p:cNvSpPr>
          <p:nvPr>
            <p:ph idx="1"/>
          </p:nvPr>
        </p:nvSpPr>
        <p:spPr>
          <a:xfrm>
            <a:off x="152406" y="1008522"/>
            <a:ext cx="8860115" cy="5236885"/>
          </a:xfrm>
          <a:ln>
            <a:noFill/>
          </a:ln>
        </p:spPr>
        <p:txBody>
          <a:bodyPr>
            <a:normAutofit fontScale="92500" lnSpcReduction="10000"/>
          </a:bodyPr>
          <a:lstStyle/>
          <a:p>
            <a:r>
              <a:rPr lang="en-US" dirty="0"/>
              <a:t>CFL-reachability</a:t>
            </a:r>
          </a:p>
          <a:p>
            <a:pPr lvl="1"/>
            <a:r>
              <a:rPr lang="en-US" dirty="0"/>
              <a:t>Origin &amp; background</a:t>
            </a:r>
          </a:p>
          <a:p>
            <a:pPr lvl="1"/>
            <a:r>
              <a:rPr lang="en-US" dirty="0"/>
              <a:t>Algorithm &amp; complexity</a:t>
            </a:r>
          </a:p>
          <a:p>
            <a:pPr lvl="1"/>
            <a:r>
              <a:rPr lang="en-US" dirty="0"/>
              <a:t>Applications</a:t>
            </a:r>
          </a:p>
          <a:p>
            <a:r>
              <a:rPr lang="en-US" dirty="0"/>
              <a:t>Beyond CFL-reachability</a:t>
            </a:r>
          </a:p>
          <a:p>
            <a:pPr lvl="1"/>
            <a:r>
              <a:rPr lang="en-US" dirty="0" err="1"/>
              <a:t>Datalog</a:t>
            </a:r>
            <a:endParaRPr lang="en-US" dirty="0"/>
          </a:p>
          <a:p>
            <a:pPr lvl="1"/>
            <a:r>
              <a:rPr lang="en-US" dirty="0"/>
              <a:t>WPDS, NWA</a:t>
            </a:r>
          </a:p>
          <a:p>
            <a:pPr lvl="1"/>
            <a:r>
              <a:rPr lang="en-US" dirty="0"/>
              <a:t>Graph reachability</a:t>
            </a:r>
          </a:p>
          <a:p>
            <a:pPr lvl="2"/>
            <a:r>
              <a:rPr lang="en-US" dirty="0" err="1"/>
              <a:t>Dyck</a:t>
            </a:r>
            <a:r>
              <a:rPr lang="en-US" dirty="0"/>
              <a:t>-reach</a:t>
            </a:r>
          </a:p>
          <a:p>
            <a:pPr lvl="2"/>
            <a:r>
              <a:rPr lang="en-US" dirty="0"/>
              <a:t>LCL-reach</a:t>
            </a:r>
          </a:p>
          <a:p>
            <a:pPr lvl="2"/>
            <a:r>
              <a:rPr lang="en-US" dirty="0" err="1"/>
              <a:t>InterDyck</a:t>
            </a:r>
            <a:r>
              <a:rPr lang="en-US" dirty="0"/>
              <a:t>-reach</a:t>
            </a:r>
          </a:p>
          <a:p>
            <a:r>
              <a:rPr lang="en-US" dirty="0">
                <a:solidFill>
                  <a:srgbClr val="C00000"/>
                </a:solidFill>
              </a:rPr>
              <a:t>Future Directions</a:t>
            </a:r>
          </a:p>
          <a:p>
            <a:pPr lvl="1"/>
            <a:r>
              <a:rPr lang="en-US" dirty="0">
                <a:solidFill>
                  <a:srgbClr val="C00000"/>
                </a:solidFill>
              </a:rPr>
              <a:t>Theoretical developments</a:t>
            </a:r>
          </a:p>
          <a:p>
            <a:pPr lvl="1"/>
            <a:r>
              <a:rPr lang="en-US" dirty="0">
                <a:solidFill>
                  <a:srgbClr val="C00000"/>
                </a:solidFill>
              </a:rPr>
              <a:t>Dynamic reachability</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49</a:t>
            </a:fld>
            <a:endParaRPr lang="en-US" dirty="0"/>
          </a:p>
        </p:txBody>
      </p:sp>
    </p:spTree>
    <p:extLst>
      <p:ext uri="{BB962C8B-B14F-4D97-AF65-F5344CB8AC3E}">
        <p14:creationId xmlns:p14="http://schemas.microsoft.com/office/powerpoint/2010/main" val="344398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alternative view</a:t>
            </a:r>
          </a:p>
        </p:txBody>
      </p:sp>
      <p:sp>
        <p:nvSpPr>
          <p:cNvPr id="4" name="TextBox 3">
            <a:extLst>
              <a:ext uri="{FF2B5EF4-FFF2-40B4-BE49-F238E27FC236}">
                <a16:creationId xmlns:a16="http://schemas.microsoft.com/office/drawing/2014/main" id="{DE44F857-0264-2147-B7BE-6CAE977717C5}"/>
              </a:ext>
            </a:extLst>
          </p:cNvPr>
          <p:cNvSpPr txBox="1"/>
          <p:nvPr/>
        </p:nvSpPr>
        <p:spPr>
          <a:xfrm>
            <a:off x="3891169" y="4870174"/>
            <a:ext cx="1818861" cy="369332"/>
          </a:xfrm>
          <a:prstGeom prst="rect">
            <a:avLst/>
          </a:prstGeom>
          <a:noFill/>
          <a:ln w="25400">
            <a:solidFill>
              <a:srgbClr val="C00000"/>
            </a:solidFill>
          </a:ln>
        </p:spPr>
        <p:txBody>
          <a:bodyPr wrap="square" rtlCol="0">
            <a:spAutoFit/>
          </a:bodyPr>
          <a:lstStyle/>
          <a:p>
            <a:pPr algn="ctr"/>
            <a:r>
              <a:rPr lang="en-US" dirty="0">
                <a:solidFill>
                  <a:srgbClr val="C00000"/>
                </a:solidFill>
              </a:rPr>
              <a:t>Dyck-reach</a:t>
            </a:r>
          </a:p>
        </p:txBody>
      </p:sp>
      <p:cxnSp>
        <p:nvCxnSpPr>
          <p:cNvPr id="9" name="Straight Arrow Connector 8">
            <a:extLst>
              <a:ext uri="{FF2B5EF4-FFF2-40B4-BE49-F238E27FC236}">
                <a16:creationId xmlns:a16="http://schemas.microsoft.com/office/drawing/2014/main" id="{9631EEB9-54CB-394A-9C4F-184EA28E25D5}"/>
              </a:ext>
            </a:extLst>
          </p:cNvPr>
          <p:cNvCxnSpPr>
            <a:cxnSpLocks/>
            <a:stCxn id="4" idx="0"/>
            <a:endCxn id="19" idx="2"/>
          </p:cNvCxnSpPr>
          <p:nvPr/>
        </p:nvCxnSpPr>
        <p:spPr bwMode="auto">
          <a:xfrm flipH="1" flipV="1">
            <a:off x="2276060" y="3923796"/>
            <a:ext cx="2524540" cy="94637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9" name="TextBox 18">
            <a:extLst>
              <a:ext uri="{FF2B5EF4-FFF2-40B4-BE49-F238E27FC236}">
                <a16:creationId xmlns:a16="http://schemas.microsoft.com/office/drawing/2014/main" id="{92A8C076-B08B-1846-91E5-DE79B88EE0A8}"/>
              </a:ext>
            </a:extLst>
          </p:cNvPr>
          <p:cNvSpPr txBox="1"/>
          <p:nvPr/>
        </p:nvSpPr>
        <p:spPr>
          <a:xfrm>
            <a:off x="1366629" y="3554464"/>
            <a:ext cx="1818861" cy="369332"/>
          </a:xfrm>
          <a:prstGeom prst="rect">
            <a:avLst/>
          </a:prstGeom>
          <a:noFill/>
          <a:ln w="25400">
            <a:solidFill>
              <a:schemeClr val="accent1"/>
            </a:solidFill>
          </a:ln>
        </p:spPr>
        <p:txBody>
          <a:bodyPr wrap="square" rtlCol="0">
            <a:spAutoFit/>
          </a:bodyPr>
          <a:lstStyle/>
          <a:p>
            <a:pPr algn="ctr"/>
            <a:r>
              <a:rPr lang="en-US" dirty="0">
                <a:solidFill>
                  <a:schemeClr val="accent1"/>
                </a:solidFill>
              </a:rPr>
              <a:t>CFL-reach</a:t>
            </a:r>
          </a:p>
        </p:txBody>
      </p:sp>
      <p:sp>
        <p:nvSpPr>
          <p:cNvPr id="23" name="TextBox 22">
            <a:extLst>
              <a:ext uri="{FF2B5EF4-FFF2-40B4-BE49-F238E27FC236}">
                <a16:creationId xmlns:a16="http://schemas.microsoft.com/office/drawing/2014/main" id="{F53B7C10-BB6E-4F4E-898B-8C7DF95EE321}"/>
              </a:ext>
            </a:extLst>
          </p:cNvPr>
          <p:cNvSpPr txBox="1"/>
          <p:nvPr/>
        </p:nvSpPr>
        <p:spPr>
          <a:xfrm>
            <a:off x="745431" y="2382510"/>
            <a:ext cx="3061255" cy="369332"/>
          </a:xfrm>
          <a:prstGeom prst="rect">
            <a:avLst/>
          </a:prstGeom>
          <a:noFill/>
          <a:ln w="25400">
            <a:solidFill>
              <a:schemeClr val="accent1"/>
            </a:solidFill>
          </a:ln>
        </p:spPr>
        <p:txBody>
          <a:bodyPr wrap="square" rtlCol="0">
            <a:spAutoFit/>
          </a:bodyPr>
          <a:lstStyle/>
          <a:p>
            <a:pPr algn="ctr"/>
            <a:r>
              <a:rPr lang="en-US" dirty="0">
                <a:solidFill>
                  <a:schemeClr val="accent1"/>
                </a:solidFill>
              </a:rPr>
              <a:t>WPDS, NWA</a:t>
            </a:r>
          </a:p>
        </p:txBody>
      </p:sp>
      <p:sp>
        <p:nvSpPr>
          <p:cNvPr id="24" name="TextBox 23">
            <a:extLst>
              <a:ext uri="{FF2B5EF4-FFF2-40B4-BE49-F238E27FC236}">
                <a16:creationId xmlns:a16="http://schemas.microsoft.com/office/drawing/2014/main" id="{37ED58EB-BE47-254B-8346-8EF81C0844CA}"/>
              </a:ext>
            </a:extLst>
          </p:cNvPr>
          <p:cNvSpPr txBox="1"/>
          <p:nvPr/>
        </p:nvSpPr>
        <p:spPr>
          <a:xfrm>
            <a:off x="5958509" y="3554464"/>
            <a:ext cx="1818861" cy="369332"/>
          </a:xfrm>
          <a:prstGeom prst="rect">
            <a:avLst/>
          </a:prstGeom>
          <a:noFill/>
          <a:ln w="25400">
            <a:solidFill>
              <a:srgbClr val="C00000"/>
            </a:solidFill>
          </a:ln>
        </p:spPr>
        <p:txBody>
          <a:bodyPr wrap="square" rtlCol="0">
            <a:spAutoFit/>
          </a:bodyPr>
          <a:lstStyle/>
          <a:p>
            <a:pPr algn="ctr"/>
            <a:r>
              <a:rPr lang="en-US" dirty="0">
                <a:solidFill>
                  <a:srgbClr val="C00000"/>
                </a:solidFill>
              </a:rPr>
              <a:t>InterDyck-reach</a:t>
            </a:r>
          </a:p>
        </p:txBody>
      </p:sp>
      <p:sp>
        <p:nvSpPr>
          <p:cNvPr id="25" name="TextBox 24">
            <a:extLst>
              <a:ext uri="{FF2B5EF4-FFF2-40B4-BE49-F238E27FC236}">
                <a16:creationId xmlns:a16="http://schemas.microsoft.com/office/drawing/2014/main" id="{38ECF6BB-23FE-7645-BBA0-B8277E9C736C}"/>
              </a:ext>
            </a:extLst>
          </p:cNvPr>
          <p:cNvSpPr txBox="1"/>
          <p:nvPr/>
        </p:nvSpPr>
        <p:spPr>
          <a:xfrm>
            <a:off x="5958509" y="2384961"/>
            <a:ext cx="1818861" cy="369332"/>
          </a:xfrm>
          <a:prstGeom prst="rect">
            <a:avLst/>
          </a:prstGeom>
          <a:noFill/>
          <a:ln w="25400">
            <a:solidFill>
              <a:srgbClr val="C00000"/>
            </a:solidFill>
          </a:ln>
        </p:spPr>
        <p:txBody>
          <a:bodyPr wrap="square" rtlCol="0">
            <a:spAutoFit/>
          </a:bodyPr>
          <a:lstStyle/>
          <a:p>
            <a:pPr algn="ctr"/>
            <a:r>
              <a:rPr lang="en-US" dirty="0">
                <a:solidFill>
                  <a:srgbClr val="C00000"/>
                </a:solidFill>
              </a:rPr>
              <a:t>LCL-reach</a:t>
            </a:r>
          </a:p>
        </p:txBody>
      </p:sp>
      <p:cxnSp>
        <p:nvCxnSpPr>
          <p:cNvPr id="26" name="Straight Arrow Connector 25">
            <a:extLst>
              <a:ext uri="{FF2B5EF4-FFF2-40B4-BE49-F238E27FC236}">
                <a16:creationId xmlns:a16="http://schemas.microsoft.com/office/drawing/2014/main" id="{5C800CB5-364D-E54E-9719-C0F27E51B230}"/>
              </a:ext>
            </a:extLst>
          </p:cNvPr>
          <p:cNvCxnSpPr>
            <a:cxnSpLocks/>
            <a:stCxn id="4" idx="0"/>
            <a:endCxn id="24" idx="2"/>
          </p:cNvCxnSpPr>
          <p:nvPr/>
        </p:nvCxnSpPr>
        <p:spPr bwMode="auto">
          <a:xfrm flipV="1">
            <a:off x="4800600" y="3923796"/>
            <a:ext cx="2067340" cy="94637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E74F547-3F8B-9543-93A2-EFA3DA516F62}"/>
              </a:ext>
            </a:extLst>
          </p:cNvPr>
          <p:cNvCxnSpPr>
            <a:cxnSpLocks/>
            <a:stCxn id="19" idx="0"/>
            <a:endCxn id="23" idx="2"/>
          </p:cNvCxnSpPr>
          <p:nvPr/>
        </p:nvCxnSpPr>
        <p:spPr bwMode="auto">
          <a:xfrm flipH="1" flipV="1">
            <a:off x="2276059" y="2751842"/>
            <a:ext cx="1" cy="802622"/>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D15C3A34-343F-CD41-86D8-D3A2E9AE773D}"/>
              </a:ext>
            </a:extLst>
          </p:cNvPr>
          <p:cNvCxnSpPr>
            <a:cxnSpLocks/>
            <a:stCxn id="24" idx="0"/>
            <a:endCxn id="25" idx="2"/>
          </p:cNvCxnSpPr>
          <p:nvPr/>
        </p:nvCxnSpPr>
        <p:spPr bwMode="auto">
          <a:xfrm flipV="1">
            <a:off x="6867940" y="2754293"/>
            <a:ext cx="0" cy="80017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77687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a:t>
            </a:r>
          </a:p>
        </p:txBody>
      </p:sp>
      <p:sp>
        <p:nvSpPr>
          <p:cNvPr id="4" name="TextBox 3">
            <a:extLst>
              <a:ext uri="{FF2B5EF4-FFF2-40B4-BE49-F238E27FC236}">
                <a16:creationId xmlns:a16="http://schemas.microsoft.com/office/drawing/2014/main" id="{DE44F857-0264-2147-B7BE-6CAE977717C5}"/>
              </a:ext>
            </a:extLst>
          </p:cNvPr>
          <p:cNvSpPr txBox="1"/>
          <p:nvPr/>
        </p:nvSpPr>
        <p:spPr>
          <a:xfrm>
            <a:off x="3450538" y="4827785"/>
            <a:ext cx="1818861" cy="369332"/>
          </a:xfrm>
          <a:prstGeom prst="rect">
            <a:avLst/>
          </a:prstGeom>
          <a:noFill/>
          <a:ln w="25400">
            <a:solidFill>
              <a:schemeClr val="tx1"/>
            </a:solidFill>
          </a:ln>
        </p:spPr>
        <p:txBody>
          <a:bodyPr wrap="square" rtlCol="0">
            <a:spAutoFit/>
          </a:bodyPr>
          <a:lstStyle/>
          <a:p>
            <a:pPr algn="ctr"/>
            <a:r>
              <a:rPr lang="en-US" dirty="0"/>
              <a:t>Dyck-reach</a:t>
            </a:r>
          </a:p>
        </p:txBody>
      </p:sp>
      <p:cxnSp>
        <p:nvCxnSpPr>
          <p:cNvPr id="9" name="Straight Arrow Connector 8">
            <a:extLst>
              <a:ext uri="{FF2B5EF4-FFF2-40B4-BE49-F238E27FC236}">
                <a16:creationId xmlns:a16="http://schemas.microsoft.com/office/drawing/2014/main" id="{9631EEB9-54CB-394A-9C4F-184EA28E25D5}"/>
              </a:ext>
            </a:extLst>
          </p:cNvPr>
          <p:cNvCxnSpPr>
            <a:cxnSpLocks/>
            <a:stCxn id="4" idx="0"/>
            <a:endCxn id="19" idx="2"/>
          </p:cNvCxnSpPr>
          <p:nvPr/>
        </p:nvCxnSpPr>
        <p:spPr bwMode="auto">
          <a:xfrm flipH="1" flipV="1">
            <a:off x="1835429" y="3881407"/>
            <a:ext cx="2524540" cy="94637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TextBox 18">
            <a:extLst>
              <a:ext uri="{FF2B5EF4-FFF2-40B4-BE49-F238E27FC236}">
                <a16:creationId xmlns:a16="http://schemas.microsoft.com/office/drawing/2014/main" id="{92A8C076-B08B-1846-91E5-DE79B88EE0A8}"/>
              </a:ext>
            </a:extLst>
          </p:cNvPr>
          <p:cNvSpPr txBox="1"/>
          <p:nvPr/>
        </p:nvSpPr>
        <p:spPr>
          <a:xfrm>
            <a:off x="925998" y="3512075"/>
            <a:ext cx="1818861" cy="369332"/>
          </a:xfrm>
          <a:prstGeom prst="rect">
            <a:avLst/>
          </a:prstGeom>
          <a:noFill/>
          <a:ln w="25400">
            <a:solidFill>
              <a:schemeClr val="tx1"/>
            </a:solidFill>
          </a:ln>
        </p:spPr>
        <p:txBody>
          <a:bodyPr wrap="square" rtlCol="0">
            <a:spAutoFit/>
          </a:bodyPr>
          <a:lstStyle/>
          <a:p>
            <a:pPr algn="ctr"/>
            <a:r>
              <a:rPr lang="en-US" dirty="0"/>
              <a:t>CFL-reach</a:t>
            </a:r>
          </a:p>
        </p:txBody>
      </p:sp>
      <p:sp>
        <p:nvSpPr>
          <p:cNvPr id="23" name="TextBox 22">
            <a:extLst>
              <a:ext uri="{FF2B5EF4-FFF2-40B4-BE49-F238E27FC236}">
                <a16:creationId xmlns:a16="http://schemas.microsoft.com/office/drawing/2014/main" id="{F53B7C10-BB6E-4F4E-898B-8C7DF95EE321}"/>
              </a:ext>
            </a:extLst>
          </p:cNvPr>
          <p:cNvSpPr txBox="1"/>
          <p:nvPr/>
        </p:nvSpPr>
        <p:spPr>
          <a:xfrm>
            <a:off x="304800" y="2340121"/>
            <a:ext cx="3061255" cy="369332"/>
          </a:xfrm>
          <a:prstGeom prst="rect">
            <a:avLst/>
          </a:prstGeom>
          <a:noFill/>
          <a:ln w="25400">
            <a:solidFill>
              <a:schemeClr val="tx1"/>
            </a:solidFill>
          </a:ln>
        </p:spPr>
        <p:txBody>
          <a:bodyPr wrap="square" rtlCol="0">
            <a:spAutoFit/>
          </a:bodyPr>
          <a:lstStyle/>
          <a:p>
            <a:pPr algn="ctr"/>
            <a:r>
              <a:rPr lang="en-US" dirty="0"/>
              <a:t>WPDS, NWA</a:t>
            </a:r>
          </a:p>
        </p:txBody>
      </p:sp>
      <p:sp>
        <p:nvSpPr>
          <p:cNvPr id="24" name="TextBox 23">
            <a:extLst>
              <a:ext uri="{FF2B5EF4-FFF2-40B4-BE49-F238E27FC236}">
                <a16:creationId xmlns:a16="http://schemas.microsoft.com/office/drawing/2014/main" id="{37ED58EB-BE47-254B-8346-8EF81C0844CA}"/>
              </a:ext>
            </a:extLst>
          </p:cNvPr>
          <p:cNvSpPr txBox="1"/>
          <p:nvPr/>
        </p:nvSpPr>
        <p:spPr>
          <a:xfrm>
            <a:off x="5517878" y="3512075"/>
            <a:ext cx="1818861" cy="369332"/>
          </a:xfrm>
          <a:prstGeom prst="rect">
            <a:avLst/>
          </a:prstGeom>
          <a:noFill/>
          <a:ln w="25400">
            <a:solidFill>
              <a:schemeClr val="tx1"/>
            </a:solidFill>
          </a:ln>
        </p:spPr>
        <p:txBody>
          <a:bodyPr wrap="square" rtlCol="0">
            <a:spAutoFit/>
          </a:bodyPr>
          <a:lstStyle/>
          <a:p>
            <a:pPr algn="ctr"/>
            <a:r>
              <a:rPr lang="en-US" dirty="0"/>
              <a:t>InterDyck-reach</a:t>
            </a:r>
          </a:p>
        </p:txBody>
      </p:sp>
      <p:sp>
        <p:nvSpPr>
          <p:cNvPr id="25" name="TextBox 24">
            <a:extLst>
              <a:ext uri="{FF2B5EF4-FFF2-40B4-BE49-F238E27FC236}">
                <a16:creationId xmlns:a16="http://schemas.microsoft.com/office/drawing/2014/main" id="{38ECF6BB-23FE-7645-BBA0-B8277E9C736C}"/>
              </a:ext>
            </a:extLst>
          </p:cNvPr>
          <p:cNvSpPr txBox="1"/>
          <p:nvPr/>
        </p:nvSpPr>
        <p:spPr>
          <a:xfrm>
            <a:off x="5517878" y="2342572"/>
            <a:ext cx="1818861" cy="369332"/>
          </a:xfrm>
          <a:prstGeom prst="rect">
            <a:avLst/>
          </a:prstGeom>
          <a:noFill/>
          <a:ln w="25400">
            <a:solidFill>
              <a:schemeClr val="tx1"/>
            </a:solidFill>
          </a:ln>
        </p:spPr>
        <p:txBody>
          <a:bodyPr wrap="square" rtlCol="0">
            <a:spAutoFit/>
          </a:bodyPr>
          <a:lstStyle/>
          <a:p>
            <a:pPr algn="ctr"/>
            <a:r>
              <a:rPr lang="en-US" dirty="0"/>
              <a:t>LCL-reach</a:t>
            </a:r>
          </a:p>
        </p:txBody>
      </p:sp>
      <p:cxnSp>
        <p:nvCxnSpPr>
          <p:cNvPr id="26" name="Straight Arrow Connector 25">
            <a:extLst>
              <a:ext uri="{FF2B5EF4-FFF2-40B4-BE49-F238E27FC236}">
                <a16:creationId xmlns:a16="http://schemas.microsoft.com/office/drawing/2014/main" id="{5C800CB5-364D-E54E-9719-C0F27E51B230}"/>
              </a:ext>
            </a:extLst>
          </p:cNvPr>
          <p:cNvCxnSpPr>
            <a:cxnSpLocks/>
            <a:stCxn id="4" idx="0"/>
            <a:endCxn id="24" idx="2"/>
          </p:cNvCxnSpPr>
          <p:nvPr/>
        </p:nvCxnSpPr>
        <p:spPr bwMode="auto">
          <a:xfrm flipV="1">
            <a:off x="4359969" y="3881407"/>
            <a:ext cx="2067340" cy="94637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E74F547-3F8B-9543-93A2-EFA3DA516F62}"/>
              </a:ext>
            </a:extLst>
          </p:cNvPr>
          <p:cNvCxnSpPr>
            <a:cxnSpLocks/>
            <a:stCxn id="19" idx="0"/>
            <a:endCxn id="23" idx="2"/>
          </p:cNvCxnSpPr>
          <p:nvPr/>
        </p:nvCxnSpPr>
        <p:spPr bwMode="auto">
          <a:xfrm flipH="1" flipV="1">
            <a:off x="1835428" y="2709453"/>
            <a:ext cx="1" cy="80262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D15C3A34-343F-CD41-86D8-D3A2E9AE773D}"/>
              </a:ext>
            </a:extLst>
          </p:cNvPr>
          <p:cNvCxnSpPr>
            <a:cxnSpLocks/>
            <a:stCxn id="24" idx="0"/>
            <a:endCxn id="25" idx="2"/>
          </p:cNvCxnSpPr>
          <p:nvPr/>
        </p:nvCxnSpPr>
        <p:spPr bwMode="auto">
          <a:xfrm flipV="1">
            <a:off x="6427309" y="2711904"/>
            <a:ext cx="0" cy="80017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 name="6-Point Star 2">
            <a:extLst>
              <a:ext uri="{FF2B5EF4-FFF2-40B4-BE49-F238E27FC236}">
                <a16:creationId xmlns:a16="http://schemas.microsoft.com/office/drawing/2014/main" id="{95EAF180-FCE0-AB40-8A80-C8D55AC7B55B}"/>
              </a:ext>
            </a:extLst>
          </p:cNvPr>
          <p:cNvSpPr/>
          <p:nvPr/>
        </p:nvSpPr>
        <p:spPr bwMode="auto">
          <a:xfrm>
            <a:off x="6337761" y="2791150"/>
            <a:ext cx="2494914" cy="2393052"/>
          </a:xfrm>
          <a:prstGeom prst="star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2"/>
                </a:solidFill>
                <a:effectLst/>
                <a:latin typeface="Arial" charset="0"/>
              </a:rPr>
              <a:t>Undecidable!</a:t>
            </a:r>
          </a:p>
        </p:txBody>
      </p:sp>
    </p:spTree>
    <p:extLst>
      <p:ext uri="{BB962C8B-B14F-4D97-AF65-F5344CB8AC3E}">
        <p14:creationId xmlns:p14="http://schemas.microsoft.com/office/powerpoint/2010/main" val="2726865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59682-EDE5-1347-BC7D-D61541E7E697}"/>
              </a:ext>
            </a:extLst>
          </p:cNvPr>
          <p:cNvSpPr>
            <a:spLocks noGrp="1"/>
          </p:cNvSpPr>
          <p:nvPr>
            <p:ph type="title"/>
          </p:nvPr>
        </p:nvSpPr>
        <p:spPr/>
        <p:txBody>
          <a:bodyPr/>
          <a:lstStyle/>
          <a:p>
            <a:r>
              <a:rPr lang="en-US" dirty="0"/>
              <a:t>Coping with undecidability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C80BA3-D829-3747-A3E0-5F2C3F6E3986}"/>
                  </a:ext>
                </a:extLst>
              </p:cNvPr>
              <p:cNvSpPr>
                <a:spLocks noGrp="1"/>
              </p:cNvSpPr>
              <p:nvPr>
                <p:ph idx="1"/>
              </p:nvPr>
            </p:nvSpPr>
            <p:spPr/>
            <p:txBody>
              <a:bodyPr/>
              <a:lstStyle/>
              <a:p>
                <a:r>
                  <a:rPr lang="en-US" dirty="0"/>
                  <a:t>Finding decidable variants</a:t>
                </a:r>
              </a:p>
              <a:p>
                <a:r>
                  <a:rPr lang="en-US" dirty="0"/>
                  <a:t>InterDyck:</a:t>
                </a:r>
              </a:p>
              <a:p>
                <a:pPr lvl="1"/>
                <a:r>
                  <a:rPr lang="en-US" dirty="0"/>
                  <a:t>D</a:t>
                </a:r>
                <a:r>
                  <a:rPr lang="en-US" baseline="-25000" dirty="0"/>
                  <a:t>k1</a:t>
                </a:r>
                <a:r>
                  <a:rPr lang="en-US" dirty="0"/>
                  <a:t>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a:t>D</a:t>
                </a:r>
                <a:r>
                  <a:rPr lang="en-US" baseline="-25000" dirty="0"/>
                  <a:t>k2</a:t>
                </a:r>
                <a:r>
                  <a:rPr lang="en-US" dirty="0"/>
                  <a:t>-Reachability</a:t>
                </a:r>
              </a:p>
              <a:p>
                <a:r>
                  <a:rPr lang="en-US" dirty="0"/>
                  <a:t>A restricted variant</a:t>
                </a:r>
              </a:p>
              <a:p>
                <a:pPr lvl="1"/>
                <a:r>
                  <a:rPr lang="en-US" dirty="0" err="1"/>
                  <a:t>Bidirected</a:t>
                </a:r>
                <a:r>
                  <a:rPr lang="en-US" dirty="0"/>
                  <a:t> D</a:t>
                </a:r>
                <a:r>
                  <a:rPr lang="en-US" baseline="-25000" dirty="0"/>
                  <a:t>1</a:t>
                </a:r>
                <a:r>
                  <a:rPr lang="en-US" dirty="0"/>
                  <a:t>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a:t>D</a:t>
                </a:r>
                <a:r>
                  <a:rPr lang="en-US" baseline="-25000" dirty="0"/>
                  <a:t>1</a:t>
                </a:r>
                <a:r>
                  <a:rPr lang="en-US" dirty="0"/>
                  <a:t>-Reachability</a:t>
                </a:r>
              </a:p>
              <a:p>
                <a:pPr lvl="1"/>
                <a:endParaRPr lang="en-US" dirty="0"/>
              </a:p>
            </p:txBody>
          </p:sp>
        </mc:Choice>
        <mc:Fallback>
          <p:sp>
            <p:nvSpPr>
              <p:cNvPr id="3" name="Content Placeholder 2">
                <a:extLst>
                  <a:ext uri="{FF2B5EF4-FFF2-40B4-BE49-F238E27FC236}">
                    <a16:creationId xmlns:a16="http://schemas.microsoft.com/office/drawing/2014/main" id="{9DC80BA3-D829-3747-A3E0-5F2C3F6E3986}"/>
                  </a:ext>
                </a:extLst>
              </p:cNvPr>
              <p:cNvSpPr>
                <a:spLocks noGrp="1" noRot="1" noChangeAspect="1" noMove="1" noResize="1" noEditPoints="1" noAdjustHandles="1" noChangeArrowheads="1" noChangeShapeType="1" noTextEdit="1"/>
              </p:cNvSpPr>
              <p:nvPr>
                <p:ph idx="1"/>
              </p:nvPr>
            </p:nvSpPr>
            <p:spPr>
              <a:blipFill>
                <a:blip r:embed="rId2"/>
                <a:stretch>
                  <a:fillRect l="-1387" t="-13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B6C901-6C06-194A-A210-F545CD10DFAA}"/>
              </a:ext>
            </a:extLst>
          </p:cNvPr>
          <p:cNvSpPr>
            <a:spLocks noGrp="1"/>
          </p:cNvSpPr>
          <p:nvPr>
            <p:ph type="sldNum" sz="quarter" idx="12"/>
          </p:nvPr>
        </p:nvSpPr>
        <p:spPr/>
        <p:txBody>
          <a:bodyPr/>
          <a:lstStyle/>
          <a:p>
            <a:fld id="{60AD1266-7CE3-2146-B859-359ABF1E0203}" type="slidenum">
              <a:rPr lang="en-US" smtClean="0"/>
              <a:t>51</a:t>
            </a:fld>
            <a:endParaRPr lang="en-US"/>
          </a:p>
        </p:txBody>
      </p:sp>
    </p:spTree>
    <p:extLst>
      <p:ext uri="{BB962C8B-B14F-4D97-AF65-F5344CB8AC3E}">
        <p14:creationId xmlns:p14="http://schemas.microsoft.com/office/powerpoint/2010/main" val="115890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959682-EDE5-1347-BC7D-D61541E7E697}"/>
                  </a:ext>
                </a:extLst>
              </p:cNvPr>
              <p:cNvSpPr>
                <a:spLocks noGrp="1"/>
              </p:cNvSpPr>
              <p:nvPr>
                <p:ph type="title"/>
              </p:nvPr>
            </p:nvSpPr>
            <p:spPr/>
            <p:txBody>
              <a:bodyPr>
                <a:normAutofit/>
              </a:bodyPr>
              <a:lstStyle/>
              <a:p>
                <a:r>
                  <a:rPr lang="en-US" dirty="0" err="1"/>
                  <a:t>Bidirected</a:t>
                </a:r>
                <a:r>
                  <a:rPr lang="en-US" dirty="0"/>
                  <a:t> D</a:t>
                </a:r>
                <a:r>
                  <a:rPr lang="en-US" baseline="-25000" dirty="0"/>
                  <a:t>1</a:t>
                </a:r>
                <a:r>
                  <a:rPr lang="en-US" dirty="0"/>
                  <a:t>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a:t>D</a:t>
                </a:r>
                <a:r>
                  <a:rPr lang="en-US" baseline="-25000" dirty="0"/>
                  <a:t>1</a:t>
                </a:r>
                <a:r>
                  <a:rPr lang="en-US" dirty="0"/>
                  <a:t>-Reachability</a:t>
                </a:r>
              </a:p>
            </p:txBody>
          </p:sp>
        </mc:Choice>
        <mc:Fallback xmlns="">
          <p:sp>
            <p:nvSpPr>
              <p:cNvPr id="2" name="Title 1">
                <a:extLst>
                  <a:ext uri="{FF2B5EF4-FFF2-40B4-BE49-F238E27FC236}">
                    <a16:creationId xmlns:a16="http://schemas.microsoft.com/office/drawing/2014/main" id="{55959682-EDE5-1347-BC7D-D61541E7E697}"/>
                  </a:ext>
                </a:extLst>
              </p:cNvPr>
              <p:cNvSpPr>
                <a:spLocks noGrp="1" noRot="1" noChangeAspect="1" noMove="1" noResize="1" noEditPoints="1" noAdjustHandles="1" noChangeArrowheads="1" noChangeShapeType="1" noTextEdit="1"/>
              </p:cNvSpPr>
              <p:nvPr>
                <p:ph type="title"/>
              </p:nvPr>
            </p:nvSpPr>
            <p:spPr>
              <a:blipFill>
                <a:blip r:embed="rId2"/>
                <a:stretch>
                  <a:fillRect l="-1698" t="-724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DC80BA3-D829-3747-A3E0-5F2C3F6E3986}"/>
              </a:ext>
            </a:extLst>
          </p:cNvPr>
          <p:cNvSpPr>
            <a:spLocks noGrp="1"/>
          </p:cNvSpPr>
          <p:nvPr>
            <p:ph idx="1"/>
          </p:nvPr>
        </p:nvSpPr>
        <p:spPr/>
        <p:txBody>
          <a:bodyPr/>
          <a:lstStyle/>
          <a:p>
            <a:r>
              <a:rPr lang="en-US" dirty="0"/>
              <a:t>A counting perspective</a:t>
            </a:r>
          </a:p>
          <a:p>
            <a:pPr lvl="1"/>
            <a:r>
              <a:rPr lang="en-US" dirty="0"/>
              <a:t>“[” or “(” --- +1</a:t>
            </a:r>
          </a:p>
          <a:p>
            <a:pPr lvl="1"/>
            <a:r>
              <a:rPr lang="en-US" dirty="0"/>
              <a:t>“]” or “)” --- -1</a:t>
            </a:r>
          </a:p>
          <a:p>
            <a:r>
              <a:rPr lang="en-US" dirty="0"/>
              <a:t>In general setting</a:t>
            </a:r>
          </a:p>
          <a:p>
            <a:pPr lvl="1"/>
            <a:r>
              <a:rPr lang="en-US" dirty="0"/>
              <a:t>“#[” and “#(” are unbounded.</a:t>
            </a:r>
          </a:p>
        </p:txBody>
      </p:sp>
      <p:sp>
        <p:nvSpPr>
          <p:cNvPr id="4" name="Slide Number Placeholder 3">
            <a:extLst>
              <a:ext uri="{FF2B5EF4-FFF2-40B4-BE49-F238E27FC236}">
                <a16:creationId xmlns:a16="http://schemas.microsoft.com/office/drawing/2014/main" id="{BBB6C901-6C06-194A-A210-F545CD10DFAA}"/>
              </a:ext>
            </a:extLst>
          </p:cNvPr>
          <p:cNvSpPr>
            <a:spLocks noGrp="1"/>
          </p:cNvSpPr>
          <p:nvPr>
            <p:ph type="sldNum" sz="quarter" idx="12"/>
          </p:nvPr>
        </p:nvSpPr>
        <p:spPr/>
        <p:txBody>
          <a:bodyPr/>
          <a:lstStyle/>
          <a:p>
            <a:fld id="{60AD1266-7CE3-2146-B859-359ABF1E0203}" type="slidenum">
              <a:rPr lang="en-US" smtClean="0"/>
              <a:t>52</a:t>
            </a:fld>
            <a:endParaRPr lang="en-US"/>
          </a:p>
        </p:txBody>
      </p:sp>
      <p:grpSp>
        <p:nvGrpSpPr>
          <p:cNvPr id="28" name="Group 27">
            <a:extLst>
              <a:ext uri="{FF2B5EF4-FFF2-40B4-BE49-F238E27FC236}">
                <a16:creationId xmlns:a16="http://schemas.microsoft.com/office/drawing/2014/main" id="{8E6C723A-425C-284D-AA8D-3C061BE3BB5B}"/>
              </a:ext>
            </a:extLst>
          </p:cNvPr>
          <p:cNvGrpSpPr/>
          <p:nvPr/>
        </p:nvGrpSpPr>
        <p:grpSpPr>
          <a:xfrm>
            <a:off x="700170" y="4311217"/>
            <a:ext cx="4265487" cy="689968"/>
            <a:chOff x="700170" y="4311217"/>
            <a:chExt cx="4265487" cy="689968"/>
          </a:xfrm>
        </p:grpSpPr>
        <p:pic>
          <p:nvPicPr>
            <p:cNvPr id="5" name="Picture 4">
              <a:extLst>
                <a:ext uri="{FF2B5EF4-FFF2-40B4-BE49-F238E27FC236}">
                  <a16:creationId xmlns:a16="http://schemas.microsoft.com/office/drawing/2014/main" id="{49689280-0980-3844-8E18-E7F170500926}"/>
                </a:ext>
              </a:extLst>
            </p:cNvPr>
            <p:cNvPicPr>
              <a:picLocks noChangeAspect="1"/>
            </p:cNvPicPr>
            <p:nvPr/>
          </p:nvPicPr>
          <p:blipFill>
            <a:blip r:embed="rId3"/>
            <a:stretch>
              <a:fillRect/>
            </a:stretch>
          </p:blipFill>
          <p:spPr>
            <a:xfrm>
              <a:off x="700170" y="4311217"/>
              <a:ext cx="4262247" cy="559943"/>
            </a:xfrm>
            <a:prstGeom prst="rect">
              <a:avLst/>
            </a:prstGeom>
          </p:spPr>
        </p:pic>
        <p:sp>
          <p:nvSpPr>
            <p:cNvPr id="7" name="TextBox 6">
              <a:extLst>
                <a:ext uri="{FF2B5EF4-FFF2-40B4-BE49-F238E27FC236}">
                  <a16:creationId xmlns:a16="http://schemas.microsoft.com/office/drawing/2014/main" id="{57651662-D467-BC43-94F5-C92B11586E0E}"/>
                </a:ext>
              </a:extLst>
            </p:cNvPr>
            <p:cNvSpPr txBox="1"/>
            <p:nvPr/>
          </p:nvSpPr>
          <p:spPr>
            <a:xfrm>
              <a:off x="805315" y="4788864"/>
              <a:ext cx="237566" cy="207749"/>
            </a:xfrm>
            <a:prstGeom prst="rect">
              <a:avLst/>
            </a:prstGeom>
            <a:noFill/>
          </p:spPr>
          <p:txBody>
            <a:bodyPr wrap="none" rtlCol="0">
              <a:spAutoFit/>
            </a:bodyPr>
            <a:lstStyle/>
            <a:p>
              <a:r>
                <a:rPr lang="en-US" sz="750" dirty="0"/>
                <a:t>0</a:t>
              </a:r>
            </a:p>
          </p:txBody>
        </p:sp>
        <p:sp>
          <p:nvSpPr>
            <p:cNvPr id="8" name="TextBox 7">
              <a:extLst>
                <a:ext uri="{FF2B5EF4-FFF2-40B4-BE49-F238E27FC236}">
                  <a16:creationId xmlns:a16="http://schemas.microsoft.com/office/drawing/2014/main" id="{70F2DAFC-237D-114C-A07C-0FABB48559D0}"/>
                </a:ext>
              </a:extLst>
            </p:cNvPr>
            <p:cNvSpPr txBox="1"/>
            <p:nvPr/>
          </p:nvSpPr>
          <p:spPr>
            <a:xfrm>
              <a:off x="1440823" y="4793436"/>
              <a:ext cx="237566" cy="207749"/>
            </a:xfrm>
            <a:prstGeom prst="rect">
              <a:avLst/>
            </a:prstGeom>
            <a:noFill/>
          </p:spPr>
          <p:txBody>
            <a:bodyPr wrap="none" rtlCol="0">
              <a:spAutoFit/>
            </a:bodyPr>
            <a:lstStyle/>
            <a:p>
              <a:r>
                <a:rPr lang="en-US" sz="750" dirty="0"/>
                <a:t>1</a:t>
              </a:r>
            </a:p>
          </p:txBody>
        </p:sp>
        <p:sp>
          <p:nvSpPr>
            <p:cNvPr id="9" name="TextBox 8">
              <a:extLst>
                <a:ext uri="{FF2B5EF4-FFF2-40B4-BE49-F238E27FC236}">
                  <a16:creationId xmlns:a16="http://schemas.microsoft.com/office/drawing/2014/main" id="{EB82BBEE-A215-6649-ABB5-5094CF68DF3C}"/>
                </a:ext>
              </a:extLst>
            </p:cNvPr>
            <p:cNvSpPr txBox="1"/>
            <p:nvPr/>
          </p:nvSpPr>
          <p:spPr>
            <a:xfrm>
              <a:off x="2103763" y="4784292"/>
              <a:ext cx="237566" cy="207749"/>
            </a:xfrm>
            <a:prstGeom prst="rect">
              <a:avLst/>
            </a:prstGeom>
            <a:noFill/>
          </p:spPr>
          <p:txBody>
            <a:bodyPr wrap="none" rtlCol="0">
              <a:spAutoFit/>
            </a:bodyPr>
            <a:lstStyle/>
            <a:p>
              <a:r>
                <a:rPr lang="en-US" sz="750" dirty="0"/>
                <a:t>2</a:t>
              </a:r>
            </a:p>
          </p:txBody>
        </p:sp>
        <p:sp>
          <p:nvSpPr>
            <p:cNvPr id="10" name="TextBox 9">
              <a:extLst>
                <a:ext uri="{FF2B5EF4-FFF2-40B4-BE49-F238E27FC236}">
                  <a16:creationId xmlns:a16="http://schemas.microsoft.com/office/drawing/2014/main" id="{58FD1479-235F-1B43-937B-11A68A721A1C}"/>
                </a:ext>
              </a:extLst>
            </p:cNvPr>
            <p:cNvSpPr txBox="1"/>
            <p:nvPr/>
          </p:nvSpPr>
          <p:spPr>
            <a:xfrm>
              <a:off x="2766703" y="4788864"/>
              <a:ext cx="237566" cy="207749"/>
            </a:xfrm>
            <a:prstGeom prst="rect">
              <a:avLst/>
            </a:prstGeom>
            <a:noFill/>
          </p:spPr>
          <p:txBody>
            <a:bodyPr wrap="none" rtlCol="0">
              <a:spAutoFit/>
            </a:bodyPr>
            <a:lstStyle/>
            <a:p>
              <a:r>
                <a:rPr lang="en-US" sz="750" dirty="0"/>
                <a:t>3</a:t>
              </a:r>
            </a:p>
          </p:txBody>
        </p:sp>
        <p:sp>
          <p:nvSpPr>
            <p:cNvPr id="11" name="TextBox 10">
              <a:extLst>
                <a:ext uri="{FF2B5EF4-FFF2-40B4-BE49-F238E27FC236}">
                  <a16:creationId xmlns:a16="http://schemas.microsoft.com/office/drawing/2014/main" id="{90307B4F-3761-CF45-A8BA-8EB0B8701DD4}"/>
                </a:ext>
              </a:extLst>
            </p:cNvPr>
            <p:cNvSpPr txBox="1"/>
            <p:nvPr/>
          </p:nvSpPr>
          <p:spPr>
            <a:xfrm>
              <a:off x="3415927" y="4793436"/>
              <a:ext cx="237566" cy="207749"/>
            </a:xfrm>
            <a:prstGeom prst="rect">
              <a:avLst/>
            </a:prstGeom>
            <a:noFill/>
          </p:spPr>
          <p:txBody>
            <a:bodyPr wrap="none" rtlCol="0">
              <a:spAutoFit/>
            </a:bodyPr>
            <a:lstStyle/>
            <a:p>
              <a:r>
                <a:rPr lang="en-US" sz="750" dirty="0"/>
                <a:t>4</a:t>
              </a:r>
            </a:p>
          </p:txBody>
        </p:sp>
        <p:sp>
          <p:nvSpPr>
            <p:cNvPr id="12" name="TextBox 11">
              <a:extLst>
                <a:ext uri="{FF2B5EF4-FFF2-40B4-BE49-F238E27FC236}">
                  <a16:creationId xmlns:a16="http://schemas.microsoft.com/office/drawing/2014/main" id="{4D5C470D-647B-2A42-9076-2ABBFF1DD823}"/>
                </a:ext>
              </a:extLst>
            </p:cNvPr>
            <p:cNvSpPr txBox="1"/>
            <p:nvPr/>
          </p:nvSpPr>
          <p:spPr>
            <a:xfrm>
              <a:off x="4065151" y="4784292"/>
              <a:ext cx="237566" cy="207749"/>
            </a:xfrm>
            <a:prstGeom prst="rect">
              <a:avLst/>
            </a:prstGeom>
            <a:noFill/>
          </p:spPr>
          <p:txBody>
            <a:bodyPr wrap="none" rtlCol="0">
              <a:spAutoFit/>
            </a:bodyPr>
            <a:lstStyle/>
            <a:p>
              <a:r>
                <a:rPr lang="en-US" sz="750" dirty="0"/>
                <a:t>5</a:t>
              </a:r>
            </a:p>
          </p:txBody>
        </p:sp>
        <p:sp>
          <p:nvSpPr>
            <p:cNvPr id="13" name="TextBox 12">
              <a:extLst>
                <a:ext uri="{FF2B5EF4-FFF2-40B4-BE49-F238E27FC236}">
                  <a16:creationId xmlns:a16="http://schemas.microsoft.com/office/drawing/2014/main" id="{86634848-EA43-3645-A955-5C2DF97D887E}"/>
                </a:ext>
              </a:extLst>
            </p:cNvPr>
            <p:cNvSpPr txBox="1"/>
            <p:nvPr/>
          </p:nvSpPr>
          <p:spPr>
            <a:xfrm>
              <a:off x="4728091" y="4788864"/>
              <a:ext cx="237566" cy="207749"/>
            </a:xfrm>
            <a:prstGeom prst="rect">
              <a:avLst/>
            </a:prstGeom>
            <a:noFill/>
          </p:spPr>
          <p:txBody>
            <a:bodyPr wrap="none" rtlCol="0">
              <a:spAutoFit/>
            </a:bodyPr>
            <a:lstStyle/>
            <a:p>
              <a:r>
                <a:rPr lang="en-US" sz="750" dirty="0"/>
                <a:t>6</a:t>
              </a:r>
            </a:p>
          </p:txBody>
        </p:sp>
      </p:grpSp>
      <p:grpSp>
        <p:nvGrpSpPr>
          <p:cNvPr id="27" name="Group 26">
            <a:extLst>
              <a:ext uri="{FF2B5EF4-FFF2-40B4-BE49-F238E27FC236}">
                <a16:creationId xmlns:a16="http://schemas.microsoft.com/office/drawing/2014/main" id="{CF0CFABC-BBDE-8F43-B116-DFB91882B8D8}"/>
              </a:ext>
            </a:extLst>
          </p:cNvPr>
          <p:cNvGrpSpPr/>
          <p:nvPr/>
        </p:nvGrpSpPr>
        <p:grpSpPr>
          <a:xfrm>
            <a:off x="6072265" y="3042729"/>
            <a:ext cx="2290959" cy="2050788"/>
            <a:chOff x="6072265" y="3042729"/>
            <a:chExt cx="2290959" cy="2050788"/>
          </a:xfrm>
        </p:grpSpPr>
        <p:sp>
          <p:nvSpPr>
            <p:cNvPr id="6" name="Left-Up Arrow 5">
              <a:extLst>
                <a:ext uri="{FF2B5EF4-FFF2-40B4-BE49-F238E27FC236}">
                  <a16:creationId xmlns:a16="http://schemas.microsoft.com/office/drawing/2014/main" id="{60B26D3A-E4BA-8542-A99D-8FF58CF78CF4}"/>
                </a:ext>
              </a:extLst>
            </p:cNvPr>
            <p:cNvSpPr/>
            <p:nvPr/>
          </p:nvSpPr>
          <p:spPr>
            <a:xfrm flipH="1">
              <a:off x="6291618" y="3264277"/>
              <a:ext cx="1815985" cy="1638300"/>
            </a:xfrm>
            <a:prstGeom prst="leftUpArrow">
              <a:avLst>
                <a:gd name="adj1" fmla="val 0"/>
                <a:gd name="adj2" fmla="val 1454"/>
                <a:gd name="adj3" fmla="val 2325"/>
              </a:avLst>
            </a:prstGeom>
            <a:noFill/>
            <a:ln w="12700">
              <a:solidFill>
                <a:schemeClr val="tx1"/>
              </a:solidFill>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3D3B5E1B-58AE-3844-8A46-B10DBEFFC0AF}"/>
                </a:ext>
              </a:extLst>
            </p:cNvPr>
            <p:cNvSpPr txBox="1"/>
            <p:nvPr/>
          </p:nvSpPr>
          <p:spPr>
            <a:xfrm>
              <a:off x="8093598" y="4885768"/>
              <a:ext cx="269626" cy="207749"/>
            </a:xfrm>
            <a:prstGeom prst="rect">
              <a:avLst/>
            </a:prstGeom>
            <a:noFill/>
          </p:spPr>
          <p:txBody>
            <a:bodyPr wrap="none" rtlCol="0">
              <a:spAutoFit/>
            </a:bodyPr>
            <a:lstStyle/>
            <a:p>
              <a:r>
                <a:rPr lang="en-US" sz="750" dirty="0"/>
                <a:t>#(</a:t>
              </a:r>
            </a:p>
          </p:txBody>
        </p:sp>
        <p:sp>
          <p:nvSpPr>
            <p:cNvPr id="15" name="TextBox 14">
              <a:extLst>
                <a:ext uri="{FF2B5EF4-FFF2-40B4-BE49-F238E27FC236}">
                  <a16:creationId xmlns:a16="http://schemas.microsoft.com/office/drawing/2014/main" id="{04E51D4F-0B24-C442-A66D-5191820D6A81}"/>
                </a:ext>
              </a:extLst>
            </p:cNvPr>
            <p:cNvSpPr txBox="1"/>
            <p:nvPr/>
          </p:nvSpPr>
          <p:spPr>
            <a:xfrm>
              <a:off x="6093428" y="3042729"/>
              <a:ext cx="264816" cy="207749"/>
            </a:xfrm>
            <a:prstGeom prst="rect">
              <a:avLst/>
            </a:prstGeom>
            <a:noFill/>
          </p:spPr>
          <p:txBody>
            <a:bodyPr wrap="none" rtlCol="0">
              <a:spAutoFit/>
            </a:bodyPr>
            <a:lstStyle/>
            <a:p>
              <a:r>
                <a:rPr lang="en-US" sz="750" dirty="0"/>
                <a:t>#[</a:t>
              </a:r>
            </a:p>
          </p:txBody>
        </p:sp>
        <p:sp>
          <p:nvSpPr>
            <p:cNvPr id="16" name="TextBox 15">
              <a:extLst>
                <a:ext uri="{FF2B5EF4-FFF2-40B4-BE49-F238E27FC236}">
                  <a16:creationId xmlns:a16="http://schemas.microsoft.com/office/drawing/2014/main" id="{10F22802-4D6A-2D49-872A-B49365928FD7}"/>
                </a:ext>
              </a:extLst>
            </p:cNvPr>
            <p:cNvSpPr txBox="1"/>
            <p:nvPr/>
          </p:nvSpPr>
          <p:spPr>
            <a:xfrm>
              <a:off x="7053952" y="4885768"/>
              <a:ext cx="237566" cy="207749"/>
            </a:xfrm>
            <a:prstGeom prst="rect">
              <a:avLst/>
            </a:prstGeom>
            <a:noFill/>
          </p:spPr>
          <p:txBody>
            <a:bodyPr wrap="none" rtlCol="0">
              <a:spAutoFit/>
            </a:bodyPr>
            <a:lstStyle/>
            <a:p>
              <a:r>
                <a:rPr lang="en-US" sz="750" dirty="0"/>
                <a:t>1</a:t>
              </a:r>
            </a:p>
          </p:txBody>
        </p:sp>
        <p:sp>
          <p:nvSpPr>
            <p:cNvPr id="17" name="TextBox 16">
              <a:extLst>
                <a:ext uri="{FF2B5EF4-FFF2-40B4-BE49-F238E27FC236}">
                  <a16:creationId xmlns:a16="http://schemas.microsoft.com/office/drawing/2014/main" id="{68ABCBED-2E60-2547-8BD5-4341248B11BE}"/>
                </a:ext>
              </a:extLst>
            </p:cNvPr>
            <p:cNvSpPr txBox="1"/>
            <p:nvPr/>
          </p:nvSpPr>
          <p:spPr>
            <a:xfrm>
              <a:off x="7850888" y="4885768"/>
              <a:ext cx="237566" cy="207749"/>
            </a:xfrm>
            <a:prstGeom prst="rect">
              <a:avLst/>
            </a:prstGeom>
            <a:noFill/>
          </p:spPr>
          <p:txBody>
            <a:bodyPr wrap="none" rtlCol="0">
              <a:spAutoFit/>
            </a:bodyPr>
            <a:lstStyle/>
            <a:p>
              <a:r>
                <a:rPr lang="en-US" sz="750" dirty="0"/>
                <a:t>2</a:t>
              </a:r>
            </a:p>
          </p:txBody>
        </p:sp>
        <p:sp>
          <p:nvSpPr>
            <p:cNvPr id="18" name="TextBox 17">
              <a:extLst>
                <a:ext uri="{FF2B5EF4-FFF2-40B4-BE49-F238E27FC236}">
                  <a16:creationId xmlns:a16="http://schemas.microsoft.com/office/drawing/2014/main" id="{8178A973-EABC-304C-80B2-6B733C12DC56}"/>
                </a:ext>
              </a:extLst>
            </p:cNvPr>
            <p:cNvSpPr txBox="1"/>
            <p:nvPr/>
          </p:nvSpPr>
          <p:spPr>
            <a:xfrm>
              <a:off x="6086377" y="4866718"/>
              <a:ext cx="237566" cy="207749"/>
            </a:xfrm>
            <a:prstGeom prst="rect">
              <a:avLst/>
            </a:prstGeom>
            <a:noFill/>
          </p:spPr>
          <p:txBody>
            <a:bodyPr wrap="none" rtlCol="0">
              <a:spAutoFit/>
            </a:bodyPr>
            <a:lstStyle/>
            <a:p>
              <a:r>
                <a:rPr lang="en-US" sz="750" dirty="0"/>
                <a:t>0</a:t>
              </a:r>
            </a:p>
          </p:txBody>
        </p:sp>
        <p:sp>
          <p:nvSpPr>
            <p:cNvPr id="19" name="TextBox 18">
              <a:extLst>
                <a:ext uri="{FF2B5EF4-FFF2-40B4-BE49-F238E27FC236}">
                  <a16:creationId xmlns:a16="http://schemas.microsoft.com/office/drawing/2014/main" id="{D785543E-D11A-F741-AD83-10CA8A5CD5D6}"/>
                </a:ext>
              </a:extLst>
            </p:cNvPr>
            <p:cNvSpPr txBox="1"/>
            <p:nvPr/>
          </p:nvSpPr>
          <p:spPr>
            <a:xfrm>
              <a:off x="6086377" y="4052010"/>
              <a:ext cx="237566" cy="207749"/>
            </a:xfrm>
            <a:prstGeom prst="rect">
              <a:avLst/>
            </a:prstGeom>
            <a:noFill/>
          </p:spPr>
          <p:txBody>
            <a:bodyPr wrap="none" rtlCol="0">
              <a:spAutoFit/>
            </a:bodyPr>
            <a:lstStyle/>
            <a:p>
              <a:r>
                <a:rPr lang="en-US" sz="750" dirty="0"/>
                <a:t>1</a:t>
              </a:r>
            </a:p>
          </p:txBody>
        </p:sp>
        <p:sp>
          <p:nvSpPr>
            <p:cNvPr id="20" name="TextBox 19">
              <a:extLst>
                <a:ext uri="{FF2B5EF4-FFF2-40B4-BE49-F238E27FC236}">
                  <a16:creationId xmlns:a16="http://schemas.microsoft.com/office/drawing/2014/main" id="{FABE5E35-C6F7-574A-AB72-D0A9760BDF42}"/>
                </a:ext>
              </a:extLst>
            </p:cNvPr>
            <p:cNvSpPr txBox="1"/>
            <p:nvPr/>
          </p:nvSpPr>
          <p:spPr>
            <a:xfrm>
              <a:off x="6072265" y="3351957"/>
              <a:ext cx="237566" cy="207749"/>
            </a:xfrm>
            <a:prstGeom prst="rect">
              <a:avLst/>
            </a:prstGeom>
            <a:noFill/>
          </p:spPr>
          <p:txBody>
            <a:bodyPr wrap="none" rtlCol="0">
              <a:spAutoFit/>
            </a:bodyPr>
            <a:lstStyle/>
            <a:p>
              <a:r>
                <a:rPr lang="en-US" sz="750" dirty="0"/>
                <a:t>2</a:t>
              </a:r>
            </a:p>
          </p:txBody>
        </p:sp>
      </p:grpSp>
      <p:cxnSp>
        <p:nvCxnSpPr>
          <p:cNvPr id="21" name="Straight Arrow Connector 20">
            <a:extLst>
              <a:ext uri="{FF2B5EF4-FFF2-40B4-BE49-F238E27FC236}">
                <a16:creationId xmlns:a16="http://schemas.microsoft.com/office/drawing/2014/main" id="{EAEFF03F-9BA8-974B-9C8C-F5EACBD48E8E}"/>
              </a:ext>
            </a:extLst>
          </p:cNvPr>
          <p:cNvCxnSpPr>
            <a:cxnSpLocks/>
          </p:cNvCxnSpPr>
          <p:nvPr/>
        </p:nvCxnSpPr>
        <p:spPr>
          <a:xfrm flipV="1">
            <a:off x="7137577" y="4135277"/>
            <a:ext cx="857250" cy="414"/>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C834749-5335-0745-982A-E8878D986C3A}"/>
              </a:ext>
            </a:extLst>
          </p:cNvPr>
          <p:cNvCxnSpPr>
            <a:cxnSpLocks/>
          </p:cNvCxnSpPr>
          <p:nvPr/>
        </p:nvCxnSpPr>
        <p:spPr>
          <a:xfrm flipV="1">
            <a:off x="6306977" y="4866304"/>
            <a:ext cx="857250" cy="414"/>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158CED-BB8F-A748-9455-04F586E0A497}"/>
              </a:ext>
            </a:extLst>
          </p:cNvPr>
          <p:cNvCxnSpPr>
            <a:cxnSpLocks/>
          </p:cNvCxnSpPr>
          <p:nvPr/>
        </p:nvCxnSpPr>
        <p:spPr>
          <a:xfrm flipV="1">
            <a:off x="7134133" y="4135697"/>
            <a:ext cx="0" cy="735463"/>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57C4E8C-5815-EC46-A7CB-DBDABEEAF639}"/>
              </a:ext>
            </a:extLst>
          </p:cNvPr>
          <p:cNvCxnSpPr>
            <a:cxnSpLocks/>
          </p:cNvCxnSpPr>
          <p:nvPr/>
        </p:nvCxnSpPr>
        <p:spPr>
          <a:xfrm flipH="1">
            <a:off x="6276883" y="4871968"/>
            <a:ext cx="857250"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CE34880-A2CD-414C-81AF-3A2F23B96E2C}"/>
              </a:ext>
            </a:extLst>
          </p:cNvPr>
          <p:cNvCxnSpPr>
            <a:cxnSpLocks/>
          </p:cNvCxnSpPr>
          <p:nvPr/>
        </p:nvCxnSpPr>
        <p:spPr>
          <a:xfrm>
            <a:off x="7944785" y="4151962"/>
            <a:ext cx="0" cy="733806"/>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A712-3D13-4E48-B1A4-DEC204D40B07}"/>
              </a:ext>
            </a:extLst>
          </p:cNvPr>
          <p:cNvCxnSpPr>
            <a:cxnSpLocks/>
          </p:cNvCxnSpPr>
          <p:nvPr/>
        </p:nvCxnSpPr>
        <p:spPr>
          <a:xfrm flipH="1">
            <a:off x="7087535" y="4866304"/>
            <a:ext cx="857250"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7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nodeType="clickEffect">
                                  <p:stCondLst>
                                    <p:cond delay="0"/>
                                  </p:stCondLst>
                                  <p:childTnLst>
                                    <p:animEffect transition="out" filter="wipe(left)">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par>
                          <p:cTn id="63" fill="hold">
                            <p:stCondLst>
                              <p:cond delay="500"/>
                            </p:stCondLst>
                            <p:childTnLst>
                              <p:par>
                                <p:cTn id="64" presetID="22" presetClass="entr" presetSubtype="1"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up)">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xit" presetSubtype="1" fill="hold" nodeType="clickEffect">
                                  <p:stCondLst>
                                    <p:cond delay="0"/>
                                  </p:stCondLst>
                                  <p:childTnLst>
                                    <p:animEffect transition="out" filter="wipe(up)">
                                      <p:cBhvr>
                                        <p:cTn id="70" dur="500"/>
                                        <p:tgtEl>
                                          <p:spTgt spid="25"/>
                                        </p:tgtEl>
                                      </p:cBhvr>
                                    </p:animEffect>
                                    <p:set>
                                      <p:cBhvr>
                                        <p:cTn id="71" dur="1" fill="hold">
                                          <p:stCondLst>
                                            <p:cond delay="499"/>
                                          </p:stCondLst>
                                        </p:cTn>
                                        <p:tgtEl>
                                          <p:spTgt spid="25"/>
                                        </p:tgtEl>
                                        <p:attrNameLst>
                                          <p:attrName>style.visibility</p:attrName>
                                        </p:attrNameLst>
                                      </p:cBhvr>
                                      <p:to>
                                        <p:strVal val="hidden"/>
                                      </p:to>
                                    </p:se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xit" presetSubtype="2" fill="hold" nodeType="clickEffect">
                                  <p:stCondLst>
                                    <p:cond delay="0"/>
                                  </p:stCondLst>
                                  <p:childTnLst>
                                    <p:animEffect transition="out" filter="wipe(right)">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childTnLst>
                          </p:cTn>
                        </p:par>
                        <p:par>
                          <p:cTn id="81" fill="hold">
                            <p:stCondLst>
                              <p:cond delay="500"/>
                            </p:stCondLst>
                            <p:childTnLst>
                              <p:par>
                                <p:cTn id="82" presetID="22" presetClass="entr" presetSubtype="2"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right)">
                                      <p:cBhvr>
                                        <p:cTn id="84" dur="500"/>
                                        <p:tgtEl>
                                          <p:spTgt spid="24"/>
                                        </p:tgtEl>
                                      </p:cBhvr>
                                    </p:animEffect>
                                  </p:childTnLst>
                                </p:cTn>
                              </p:par>
                            </p:childTnLst>
                          </p:cTn>
                        </p:par>
                        <p:par>
                          <p:cTn id="85" fill="hold">
                            <p:stCondLst>
                              <p:cond delay="1000"/>
                            </p:stCondLst>
                            <p:childTnLst>
                              <p:par>
                                <p:cTn id="86" presetID="22" presetClass="exit" presetSubtype="2" fill="hold" nodeType="afterEffect">
                                  <p:stCondLst>
                                    <p:cond delay="0"/>
                                  </p:stCondLst>
                                  <p:childTnLst>
                                    <p:animEffect transition="out" filter="wipe(right)">
                                      <p:cBhvr>
                                        <p:cTn id="87" dur="500"/>
                                        <p:tgtEl>
                                          <p:spTgt spid="24"/>
                                        </p:tgtEl>
                                      </p:cBhvr>
                                    </p:animEffect>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5959682-EDE5-1347-BC7D-D61541E7E697}"/>
                  </a:ext>
                </a:extLst>
              </p:cNvPr>
              <p:cNvSpPr>
                <a:spLocks noGrp="1"/>
              </p:cNvSpPr>
              <p:nvPr>
                <p:ph type="title"/>
              </p:nvPr>
            </p:nvSpPr>
            <p:spPr/>
            <p:txBody>
              <a:bodyPr>
                <a:normAutofit/>
              </a:bodyPr>
              <a:lstStyle/>
              <a:p>
                <a:r>
                  <a:rPr lang="en-US" dirty="0" err="1"/>
                  <a:t>Bidirected</a:t>
                </a:r>
                <a:r>
                  <a:rPr lang="en-US" dirty="0"/>
                  <a:t> D</a:t>
                </a:r>
                <a:r>
                  <a:rPr lang="en-US" baseline="-25000" dirty="0"/>
                  <a:t>1</a:t>
                </a:r>
                <a:r>
                  <a:rPr lang="en-US" dirty="0"/>
                  <a:t> </a:t>
                </a:r>
                <a14:m>
                  <m:oMath xmlns:m="http://schemas.openxmlformats.org/officeDocument/2006/math">
                    <m:r>
                      <a:rPr lang="en-US" i="1">
                        <a:latin typeface="Cambria Math" panose="02040503050406030204" pitchFamily="18" charset="0"/>
                      </a:rPr>
                      <m:t>⊙</m:t>
                    </m:r>
                  </m:oMath>
                </a14:m>
                <a:r>
                  <a:rPr lang="en-US" dirty="0">
                    <a:latin typeface="Abadi" panose="020B0604020202020204" pitchFamily="34" charset="0"/>
                  </a:rPr>
                  <a:t> </a:t>
                </a:r>
                <a:r>
                  <a:rPr lang="en-US" dirty="0"/>
                  <a:t>D</a:t>
                </a:r>
                <a:r>
                  <a:rPr lang="en-US" baseline="-25000" dirty="0"/>
                  <a:t>1</a:t>
                </a:r>
                <a:r>
                  <a:rPr lang="en-US" dirty="0"/>
                  <a:t>-Reachability</a:t>
                </a:r>
              </a:p>
            </p:txBody>
          </p:sp>
        </mc:Choice>
        <mc:Fallback xmlns="">
          <p:sp>
            <p:nvSpPr>
              <p:cNvPr id="2" name="Title 1">
                <a:extLst>
                  <a:ext uri="{FF2B5EF4-FFF2-40B4-BE49-F238E27FC236}">
                    <a16:creationId xmlns:a16="http://schemas.microsoft.com/office/drawing/2014/main" id="{55959682-EDE5-1347-BC7D-D61541E7E697}"/>
                  </a:ext>
                </a:extLst>
              </p:cNvPr>
              <p:cNvSpPr>
                <a:spLocks noGrp="1" noRot="1" noChangeAspect="1" noMove="1" noResize="1" noEditPoints="1" noAdjustHandles="1" noChangeArrowheads="1" noChangeShapeType="1" noTextEdit="1"/>
              </p:cNvSpPr>
              <p:nvPr>
                <p:ph type="title"/>
              </p:nvPr>
            </p:nvSpPr>
            <p:spPr>
              <a:blipFill>
                <a:blip r:embed="rId2"/>
                <a:stretch>
                  <a:fillRect l="-1698" t="-724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9DC80BA3-D829-3747-A3E0-5F2C3F6E3986}"/>
              </a:ext>
            </a:extLst>
          </p:cNvPr>
          <p:cNvSpPr>
            <a:spLocks noGrp="1"/>
          </p:cNvSpPr>
          <p:nvPr>
            <p:ph idx="1"/>
          </p:nvPr>
        </p:nvSpPr>
        <p:spPr/>
        <p:txBody>
          <a:bodyPr/>
          <a:lstStyle/>
          <a:p>
            <a:r>
              <a:rPr lang="en-US" sz="2700" dirty="0"/>
              <a:t>An interesting shallow-path property [Li </a:t>
            </a:r>
            <a:r>
              <a:rPr lang="en-US" sz="2700" dirty="0" err="1"/>
              <a:t>et.al</a:t>
            </a:r>
            <a:r>
              <a:rPr lang="en-US" sz="2700" dirty="0"/>
              <a:t> 2021] </a:t>
            </a:r>
          </a:p>
          <a:p>
            <a:pPr lvl="1"/>
            <a:r>
              <a:rPr lang="en-US" dirty="0"/>
              <a:t>Intuition: path can go “back-and-forth”</a:t>
            </a:r>
          </a:p>
          <a:p>
            <a:r>
              <a:rPr lang="en-US" dirty="0"/>
              <a:t>Idea: cycle rearrangement</a:t>
            </a:r>
          </a:p>
          <a:p>
            <a:pPr lvl="1"/>
            <a:r>
              <a:rPr lang="en-US" dirty="0"/>
              <a:t>Bound the max depths of “#(” and “#[”</a:t>
            </a:r>
          </a:p>
          <a:p>
            <a:pPr lvl="1"/>
            <a:r>
              <a:rPr lang="en-US" dirty="0"/>
              <a:t>Shallow paths construction</a:t>
            </a:r>
          </a:p>
          <a:p>
            <a:pPr marL="58737" indent="0">
              <a:buNone/>
            </a:pPr>
            <a:endParaRPr lang="en-US" dirty="0"/>
          </a:p>
          <a:p>
            <a:endParaRPr lang="en-US" dirty="0"/>
          </a:p>
        </p:txBody>
      </p:sp>
      <p:sp>
        <p:nvSpPr>
          <p:cNvPr id="4" name="Slide Number Placeholder 3">
            <a:extLst>
              <a:ext uri="{FF2B5EF4-FFF2-40B4-BE49-F238E27FC236}">
                <a16:creationId xmlns:a16="http://schemas.microsoft.com/office/drawing/2014/main" id="{BBB6C901-6C06-194A-A210-F545CD10DFAA}"/>
              </a:ext>
            </a:extLst>
          </p:cNvPr>
          <p:cNvSpPr>
            <a:spLocks noGrp="1"/>
          </p:cNvSpPr>
          <p:nvPr>
            <p:ph type="sldNum" sz="quarter" idx="12"/>
          </p:nvPr>
        </p:nvSpPr>
        <p:spPr/>
        <p:txBody>
          <a:bodyPr/>
          <a:lstStyle/>
          <a:p>
            <a:fld id="{60AD1266-7CE3-2146-B859-359ABF1E0203}" type="slidenum">
              <a:rPr lang="en-US" smtClean="0"/>
              <a:t>53</a:t>
            </a:fld>
            <a:endParaRPr lang="en-US"/>
          </a:p>
        </p:txBody>
      </p:sp>
      <p:pic>
        <p:nvPicPr>
          <p:cNvPr id="27" name="Picture 26">
            <a:extLst>
              <a:ext uri="{FF2B5EF4-FFF2-40B4-BE49-F238E27FC236}">
                <a16:creationId xmlns:a16="http://schemas.microsoft.com/office/drawing/2014/main" id="{C5127594-E9F4-2247-AD5A-C148AF52B6D1}"/>
              </a:ext>
            </a:extLst>
          </p:cNvPr>
          <p:cNvPicPr>
            <a:picLocks noChangeAspect="1"/>
          </p:cNvPicPr>
          <p:nvPr/>
        </p:nvPicPr>
        <p:blipFill>
          <a:blip r:embed="rId3"/>
          <a:stretch>
            <a:fillRect/>
          </a:stretch>
        </p:blipFill>
        <p:spPr>
          <a:xfrm>
            <a:off x="1185473" y="3802739"/>
            <a:ext cx="3543974" cy="2252339"/>
          </a:xfrm>
          <a:prstGeom prst="rect">
            <a:avLst/>
          </a:prstGeom>
        </p:spPr>
      </p:pic>
      <p:sp>
        <p:nvSpPr>
          <p:cNvPr id="28" name="TextBox 27">
            <a:extLst>
              <a:ext uri="{FF2B5EF4-FFF2-40B4-BE49-F238E27FC236}">
                <a16:creationId xmlns:a16="http://schemas.microsoft.com/office/drawing/2014/main" id="{2DEE69A0-813C-1940-8B1A-B204E732CDF2}"/>
              </a:ext>
            </a:extLst>
          </p:cNvPr>
          <p:cNvSpPr txBox="1"/>
          <p:nvPr/>
        </p:nvSpPr>
        <p:spPr>
          <a:xfrm>
            <a:off x="5068562" y="3928784"/>
            <a:ext cx="2488863" cy="1200329"/>
          </a:xfrm>
          <a:prstGeom prst="rect">
            <a:avLst/>
          </a:prstGeom>
          <a:noFill/>
          <a:ln w="25400">
            <a:solidFill>
              <a:srgbClr val="C00000"/>
            </a:solidFill>
          </a:ln>
        </p:spPr>
        <p:txBody>
          <a:bodyPr wrap="square" rtlCol="0">
            <a:spAutoFit/>
          </a:bodyPr>
          <a:lstStyle/>
          <a:p>
            <a:r>
              <a:rPr lang="en-US" dirty="0"/>
              <a:t>Simple math:</a:t>
            </a:r>
          </a:p>
          <a:p>
            <a:r>
              <a:rPr lang="en-US" dirty="0"/>
              <a:t>5</a:t>
            </a:r>
            <a:r>
              <a:rPr lang="en-US" dirty="0">
                <a:solidFill>
                  <a:srgbClr val="FF0000"/>
                </a:solidFill>
              </a:rPr>
              <a:t>x</a:t>
            </a:r>
            <a:r>
              <a:rPr lang="en-US" dirty="0"/>
              <a:t> = 7</a:t>
            </a:r>
            <a:r>
              <a:rPr lang="en-US" dirty="0">
                <a:solidFill>
                  <a:srgbClr val="0000FF"/>
                </a:solidFill>
              </a:rPr>
              <a:t>y</a:t>
            </a:r>
          </a:p>
          <a:p>
            <a:r>
              <a:rPr lang="en-US" dirty="0"/>
              <a:t>5</a:t>
            </a:r>
            <a:r>
              <a:rPr lang="en-US" dirty="0">
                <a:solidFill>
                  <a:srgbClr val="FF0000"/>
                </a:solidFill>
              </a:rPr>
              <a:t>x</a:t>
            </a:r>
            <a:r>
              <a:rPr lang="en-US" dirty="0"/>
              <a:t> = 1 + 6</a:t>
            </a:r>
            <a:r>
              <a:rPr lang="en-US" dirty="0">
                <a:solidFill>
                  <a:srgbClr val="0000FF"/>
                </a:solidFill>
              </a:rPr>
              <a:t>y</a:t>
            </a:r>
            <a:r>
              <a:rPr lang="en-US" dirty="0"/>
              <a:t> + 4</a:t>
            </a:r>
          </a:p>
          <a:p>
            <a:endParaRPr lang="en-US" dirty="0"/>
          </a:p>
        </p:txBody>
      </p:sp>
    </p:spTree>
    <p:extLst>
      <p:ext uri="{BB962C8B-B14F-4D97-AF65-F5344CB8AC3E}">
        <p14:creationId xmlns:p14="http://schemas.microsoft.com/office/powerpoint/2010/main" val="29182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C581-CDF3-D546-9319-4DADF0D6BD1A}"/>
              </a:ext>
            </a:extLst>
          </p:cNvPr>
          <p:cNvSpPr>
            <a:spLocks noGrp="1"/>
          </p:cNvSpPr>
          <p:nvPr>
            <p:ph type="title"/>
          </p:nvPr>
        </p:nvSpPr>
        <p:spPr/>
        <p:txBody>
          <a:bodyPr/>
          <a:lstStyle/>
          <a:p>
            <a:r>
              <a:rPr lang="en-US" dirty="0"/>
              <a:t>A Taste of Cycle Rearrangement</a:t>
            </a:r>
          </a:p>
        </p:txBody>
      </p:sp>
      <p:sp>
        <p:nvSpPr>
          <p:cNvPr id="3" name="Content Placeholder 2">
            <a:extLst>
              <a:ext uri="{FF2B5EF4-FFF2-40B4-BE49-F238E27FC236}">
                <a16:creationId xmlns:a16="http://schemas.microsoft.com/office/drawing/2014/main" id="{204F24D7-CC56-5749-8EAC-B69ACC0AC5D6}"/>
              </a:ext>
            </a:extLst>
          </p:cNvPr>
          <p:cNvSpPr>
            <a:spLocks noGrp="1"/>
          </p:cNvSpPr>
          <p:nvPr>
            <p:ph idx="1"/>
          </p:nvPr>
        </p:nvSpPr>
        <p:spPr/>
        <p:txBody>
          <a:bodyPr/>
          <a:lstStyle/>
          <a:p>
            <a:r>
              <a:rPr lang="en-US" sz="2000" dirty="0"/>
              <a:t>Assume the bound for a shallow path is 32</a:t>
            </a:r>
          </a:p>
          <a:p>
            <a:r>
              <a:rPr lang="en-US" sz="2000" dirty="0"/>
              <a:t>A non-shallow path:</a:t>
            </a:r>
          </a:p>
          <a:p>
            <a:endParaRPr lang="en-US" sz="2000" dirty="0"/>
          </a:p>
          <a:p>
            <a:endParaRPr lang="en-US" sz="2000" dirty="0"/>
          </a:p>
          <a:p>
            <a:r>
              <a:rPr lang="en-US" sz="2000" dirty="0"/>
              <a:t>A rearranged shallow path to move C</a:t>
            </a:r>
            <a:r>
              <a:rPr lang="en-US" sz="2000" baseline="-25000" dirty="0"/>
              <a:t>2 </a:t>
            </a:r>
            <a:r>
              <a:rPr lang="en-US" sz="2000" dirty="0"/>
              <a:t>to an early location.</a:t>
            </a:r>
          </a:p>
          <a:p>
            <a:endParaRPr lang="en-US" sz="2000" baseline="-25000" dirty="0"/>
          </a:p>
          <a:p>
            <a:endParaRPr lang="en-US" sz="2000" baseline="-25000" dirty="0"/>
          </a:p>
          <a:p>
            <a:endParaRPr lang="en-US" sz="2000" baseline="-25000" dirty="0"/>
          </a:p>
          <a:p>
            <a:endParaRPr lang="en-US" sz="2000" baseline="-25000" dirty="0"/>
          </a:p>
          <a:p>
            <a:r>
              <a:rPr lang="en-US" sz="2000" dirty="0"/>
              <a:t>Time complexity O(n</a:t>
            </a:r>
            <a:r>
              <a:rPr lang="en-US" sz="2000" baseline="30000" dirty="0"/>
              <a:t>7</a:t>
            </a:r>
            <a:r>
              <a:rPr lang="en-US" sz="2000" dirty="0"/>
              <a:t>) [Li et al. 2021]</a:t>
            </a:r>
          </a:p>
          <a:p>
            <a:endParaRPr lang="en-US" dirty="0"/>
          </a:p>
        </p:txBody>
      </p:sp>
      <p:sp>
        <p:nvSpPr>
          <p:cNvPr id="4" name="Slide Number Placeholder 3">
            <a:extLst>
              <a:ext uri="{FF2B5EF4-FFF2-40B4-BE49-F238E27FC236}">
                <a16:creationId xmlns:a16="http://schemas.microsoft.com/office/drawing/2014/main" id="{BE7493B8-47B1-2743-8B90-45105962BDF8}"/>
              </a:ext>
            </a:extLst>
          </p:cNvPr>
          <p:cNvSpPr>
            <a:spLocks noGrp="1"/>
          </p:cNvSpPr>
          <p:nvPr>
            <p:ph type="sldNum" sz="quarter" idx="12"/>
          </p:nvPr>
        </p:nvSpPr>
        <p:spPr/>
        <p:txBody>
          <a:bodyPr/>
          <a:lstStyle/>
          <a:p>
            <a:fld id="{60AD1266-7CE3-2146-B859-359ABF1E0203}" type="slidenum">
              <a:rPr lang="en-US" smtClean="0"/>
              <a:t>54</a:t>
            </a:fld>
            <a:endParaRPr lang="en-US"/>
          </a:p>
        </p:txBody>
      </p:sp>
      <p:pic>
        <p:nvPicPr>
          <p:cNvPr id="5" name="Picture 4">
            <a:extLst>
              <a:ext uri="{FF2B5EF4-FFF2-40B4-BE49-F238E27FC236}">
                <a16:creationId xmlns:a16="http://schemas.microsoft.com/office/drawing/2014/main" id="{DECCDBB5-08EB-204A-878A-B681B966C12E}"/>
              </a:ext>
            </a:extLst>
          </p:cNvPr>
          <p:cNvPicPr>
            <a:picLocks noChangeAspect="1"/>
          </p:cNvPicPr>
          <p:nvPr/>
        </p:nvPicPr>
        <p:blipFill>
          <a:blip r:embed="rId2"/>
          <a:stretch>
            <a:fillRect/>
          </a:stretch>
        </p:blipFill>
        <p:spPr>
          <a:xfrm>
            <a:off x="1202227" y="2003293"/>
            <a:ext cx="4675776" cy="819260"/>
          </a:xfrm>
          <a:prstGeom prst="rect">
            <a:avLst/>
          </a:prstGeom>
        </p:spPr>
      </p:pic>
      <p:pic>
        <p:nvPicPr>
          <p:cNvPr id="6" name="Picture 5">
            <a:extLst>
              <a:ext uri="{FF2B5EF4-FFF2-40B4-BE49-F238E27FC236}">
                <a16:creationId xmlns:a16="http://schemas.microsoft.com/office/drawing/2014/main" id="{895C669F-365A-3543-8F74-0674F6941DA2}"/>
              </a:ext>
            </a:extLst>
          </p:cNvPr>
          <p:cNvPicPr>
            <a:picLocks noChangeAspect="1"/>
          </p:cNvPicPr>
          <p:nvPr/>
        </p:nvPicPr>
        <p:blipFill>
          <a:blip r:embed="rId3"/>
          <a:stretch>
            <a:fillRect/>
          </a:stretch>
        </p:blipFill>
        <p:spPr>
          <a:xfrm>
            <a:off x="729599" y="3106305"/>
            <a:ext cx="6899380" cy="929143"/>
          </a:xfrm>
          <a:prstGeom prst="rect">
            <a:avLst/>
          </a:prstGeom>
        </p:spPr>
      </p:pic>
      <p:pic>
        <p:nvPicPr>
          <p:cNvPr id="7" name="Picture 6">
            <a:extLst>
              <a:ext uri="{FF2B5EF4-FFF2-40B4-BE49-F238E27FC236}">
                <a16:creationId xmlns:a16="http://schemas.microsoft.com/office/drawing/2014/main" id="{EE321F26-8565-D944-B2AF-7215F397FC36}"/>
              </a:ext>
            </a:extLst>
          </p:cNvPr>
          <p:cNvPicPr>
            <a:picLocks noChangeAspect="1"/>
          </p:cNvPicPr>
          <p:nvPr/>
        </p:nvPicPr>
        <p:blipFill>
          <a:blip r:embed="rId4"/>
          <a:stretch>
            <a:fillRect/>
          </a:stretch>
        </p:blipFill>
        <p:spPr>
          <a:xfrm>
            <a:off x="6276452" y="908169"/>
            <a:ext cx="2011899" cy="126566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744485-83A1-1A4E-98C7-16C57B7B643F}"/>
                  </a:ext>
                </a:extLst>
              </p:cNvPr>
              <p:cNvSpPr txBox="1"/>
              <p:nvPr/>
            </p:nvSpPr>
            <p:spPr>
              <a:xfrm>
                <a:off x="609600" y="4967917"/>
                <a:ext cx="7773410" cy="984885"/>
              </a:xfrm>
              <a:prstGeom prst="rect">
                <a:avLst/>
              </a:prstGeom>
              <a:noFill/>
              <a:ln w="25400">
                <a:solidFill>
                  <a:schemeClr val="tx1"/>
                </a:solidFill>
              </a:ln>
            </p:spPr>
            <p:txBody>
              <a:bodyPr wrap="square" rtlCol="0">
                <a:spAutoFit/>
              </a:bodyPr>
              <a:lstStyle/>
              <a:p>
                <a:r>
                  <a:rPr lang="en-US" b="1" dirty="0">
                    <a:solidFill>
                      <a:srgbClr val="C00000"/>
                    </a:solidFill>
                  </a:rPr>
                  <a:t>POPL 2022 </a:t>
                </a:r>
              </a:p>
              <a:p>
                <a:r>
                  <a:rPr lang="en-US" sz="2000" dirty="0">
                    <a:solidFill>
                      <a:srgbClr val="C00000"/>
                    </a:solidFill>
                  </a:rPr>
                  <a:t>New result (by Kjelstrøm and </a:t>
                </a:r>
                <a:r>
                  <a:rPr lang="en-US" sz="2000" dirty="0" err="1">
                    <a:solidFill>
                      <a:srgbClr val="C00000"/>
                    </a:solidFill>
                  </a:rPr>
                  <a:t>Pavlogiannis</a:t>
                </a:r>
                <a:r>
                  <a:rPr lang="en-US" sz="2000" dirty="0">
                    <a:solidFill>
                      <a:srgbClr val="C00000"/>
                    </a:solidFill>
                  </a:rPr>
                  <a:t>): O(</a:t>
                </a:r>
                <a14:m>
                  <m:oMath xmlns:m="http://schemas.openxmlformats.org/officeDocument/2006/math">
                    <m:sSup>
                      <m:sSupPr>
                        <m:ctrlPr>
                          <a:rPr lang="en-US" sz="2000" b="0" i="1" smtClean="0">
                            <a:solidFill>
                              <a:srgbClr val="C00000"/>
                            </a:solidFill>
                            <a:latin typeface="Cambria Math" panose="02040503050406030204" pitchFamily="18" charset="0"/>
                          </a:rPr>
                        </m:ctrlPr>
                      </m:sSupPr>
                      <m:e>
                        <m:r>
                          <a:rPr lang="en-US" sz="2000" b="0" i="1" smtClean="0">
                            <a:solidFill>
                              <a:srgbClr val="C00000"/>
                            </a:solidFill>
                            <a:latin typeface="Cambria Math" panose="02040503050406030204" pitchFamily="18" charset="0"/>
                          </a:rPr>
                          <m:t>𝑛</m:t>
                        </m:r>
                      </m:e>
                      <m:sup>
                        <m:r>
                          <a:rPr lang="en-US" sz="2000" b="0" i="1" smtClean="0">
                            <a:solidFill>
                              <a:srgbClr val="C00000"/>
                            </a:solidFill>
                            <a:latin typeface="Cambria Math" panose="02040503050406030204" pitchFamily="18" charset="0"/>
                          </a:rPr>
                          <m:t>3</m:t>
                        </m:r>
                      </m:sup>
                    </m:sSup>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𝛼</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r>
                      <a:rPr lang="en-US" sz="2000" b="0" i="1" smtClean="0">
                        <a:solidFill>
                          <a:srgbClr val="C00000"/>
                        </a:solidFill>
                        <a:latin typeface="Cambria Math" panose="02040503050406030204" pitchFamily="18" charset="0"/>
                      </a:rPr>
                      <m:t>)</m:t>
                    </m:r>
                  </m:oMath>
                </a14:m>
                <a:r>
                  <a:rPr lang="en-US" sz="2000" dirty="0">
                    <a:solidFill>
                      <a:srgbClr val="C00000"/>
                    </a:solidFill>
                  </a:rPr>
                  <a:t>)-Time</a:t>
                </a:r>
              </a:p>
              <a:p>
                <a:r>
                  <a:rPr lang="en-US" sz="2000" b="1">
                    <a:solidFill>
                      <a:srgbClr val="C00000"/>
                    </a:solidFill>
                  </a:rPr>
                  <a:t>Wednesday@15:05  </a:t>
                </a:r>
                <a:r>
                  <a:rPr lang="en-US" sz="2000" b="1" dirty="0">
                    <a:solidFill>
                      <a:srgbClr val="C00000"/>
                    </a:solidFill>
                  </a:rPr>
                  <a:t>Algorithmic Verification 1 at Salon I</a:t>
                </a:r>
                <a:endParaRPr lang="en-US" sz="2000" dirty="0">
                  <a:solidFill>
                    <a:srgbClr val="C00000"/>
                  </a:solidFill>
                </a:endParaRPr>
              </a:p>
            </p:txBody>
          </p:sp>
        </mc:Choice>
        <mc:Fallback xmlns="">
          <p:sp>
            <p:nvSpPr>
              <p:cNvPr id="8" name="TextBox 7">
                <a:extLst>
                  <a:ext uri="{FF2B5EF4-FFF2-40B4-BE49-F238E27FC236}">
                    <a16:creationId xmlns:a16="http://schemas.microsoft.com/office/drawing/2014/main" id="{4F744485-83A1-1A4E-98C7-16C57B7B643F}"/>
                  </a:ext>
                </a:extLst>
              </p:cNvPr>
              <p:cNvSpPr txBox="1">
                <a:spLocks noRot="1" noChangeAspect="1" noMove="1" noResize="1" noEditPoints="1" noAdjustHandles="1" noChangeArrowheads="1" noChangeShapeType="1" noTextEdit="1"/>
              </p:cNvSpPr>
              <p:nvPr/>
            </p:nvSpPr>
            <p:spPr>
              <a:xfrm>
                <a:off x="609600" y="4967917"/>
                <a:ext cx="7773410" cy="984885"/>
              </a:xfrm>
              <a:prstGeom prst="rect">
                <a:avLst/>
              </a:prstGeom>
              <a:blipFill>
                <a:blip r:embed="rId5"/>
                <a:stretch>
                  <a:fillRect l="-651" t="-2500" b="-10000"/>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97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Outline of Tutorial</a:t>
            </a:r>
          </a:p>
        </p:txBody>
      </p:sp>
      <p:sp>
        <p:nvSpPr>
          <p:cNvPr id="3" name="Content Placeholder 2"/>
          <p:cNvSpPr>
            <a:spLocks noGrp="1"/>
          </p:cNvSpPr>
          <p:nvPr>
            <p:ph idx="1"/>
          </p:nvPr>
        </p:nvSpPr>
        <p:spPr>
          <a:xfrm>
            <a:off x="152406" y="1008522"/>
            <a:ext cx="8860115" cy="5236885"/>
          </a:xfrm>
          <a:ln>
            <a:noFill/>
          </a:ln>
        </p:spPr>
        <p:txBody>
          <a:bodyPr>
            <a:normAutofit fontScale="92500" lnSpcReduction="10000"/>
          </a:bodyPr>
          <a:lstStyle/>
          <a:p>
            <a:r>
              <a:rPr lang="en-US" dirty="0"/>
              <a:t>CFL-reachability</a:t>
            </a:r>
          </a:p>
          <a:p>
            <a:pPr lvl="1"/>
            <a:r>
              <a:rPr lang="en-US" dirty="0"/>
              <a:t>Origin &amp; </a:t>
            </a:r>
            <a:r>
              <a:rPr lang="en-US" dirty="0" err="1"/>
              <a:t>backgroud</a:t>
            </a:r>
            <a:endParaRPr lang="en-US" dirty="0"/>
          </a:p>
          <a:p>
            <a:pPr lvl="1"/>
            <a:r>
              <a:rPr lang="en-US" dirty="0"/>
              <a:t>Algorithm &amp; complexity</a:t>
            </a:r>
          </a:p>
          <a:p>
            <a:pPr lvl="1"/>
            <a:r>
              <a:rPr lang="en-US" dirty="0"/>
              <a:t>Applications</a:t>
            </a:r>
          </a:p>
          <a:p>
            <a:r>
              <a:rPr lang="en-US" dirty="0"/>
              <a:t>Beyond CFL-reachability</a:t>
            </a:r>
          </a:p>
          <a:p>
            <a:pPr lvl="1"/>
            <a:r>
              <a:rPr lang="en-US" dirty="0" err="1"/>
              <a:t>Datalog</a:t>
            </a:r>
            <a:endParaRPr lang="en-US" dirty="0"/>
          </a:p>
          <a:p>
            <a:pPr lvl="1"/>
            <a:r>
              <a:rPr lang="en-US" dirty="0"/>
              <a:t>WPDS, NWA</a:t>
            </a:r>
          </a:p>
          <a:p>
            <a:pPr lvl="1"/>
            <a:r>
              <a:rPr lang="en-US" dirty="0"/>
              <a:t>Graph reachability</a:t>
            </a:r>
          </a:p>
          <a:p>
            <a:pPr lvl="2"/>
            <a:r>
              <a:rPr lang="en-US" dirty="0"/>
              <a:t>LCL-reach</a:t>
            </a:r>
          </a:p>
          <a:p>
            <a:pPr lvl="2"/>
            <a:r>
              <a:rPr lang="en-US" dirty="0" err="1"/>
              <a:t>InterDyck</a:t>
            </a:r>
            <a:r>
              <a:rPr lang="en-US" dirty="0"/>
              <a:t>-reach</a:t>
            </a:r>
          </a:p>
          <a:p>
            <a:pPr lvl="3"/>
            <a:r>
              <a:rPr lang="en-US" dirty="0"/>
              <a:t>Graph simplification</a:t>
            </a:r>
          </a:p>
          <a:p>
            <a:r>
              <a:rPr lang="en-US" dirty="0"/>
              <a:t>Future Directions</a:t>
            </a:r>
          </a:p>
          <a:p>
            <a:pPr lvl="1"/>
            <a:r>
              <a:rPr lang="en-US" dirty="0"/>
              <a:t>Theoretical developments</a:t>
            </a:r>
          </a:p>
          <a:p>
            <a:pPr lvl="1"/>
            <a:r>
              <a:rPr lang="en-US" dirty="0">
                <a:solidFill>
                  <a:srgbClr val="C00000"/>
                </a:solidFill>
              </a:rPr>
              <a:t>Dynamic reachability</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55</a:t>
            </a:fld>
            <a:endParaRPr lang="en-US" dirty="0"/>
          </a:p>
        </p:txBody>
      </p:sp>
    </p:spTree>
    <p:extLst>
      <p:ext uri="{BB962C8B-B14F-4D97-AF65-F5344CB8AC3E}">
        <p14:creationId xmlns:p14="http://schemas.microsoft.com/office/powerpoint/2010/main" val="438880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a:t>
            </a:r>
          </a:p>
        </p:txBody>
      </p:sp>
      <p:sp>
        <p:nvSpPr>
          <p:cNvPr id="4" name="TextBox 3">
            <a:extLst>
              <a:ext uri="{FF2B5EF4-FFF2-40B4-BE49-F238E27FC236}">
                <a16:creationId xmlns:a16="http://schemas.microsoft.com/office/drawing/2014/main" id="{DE44F857-0264-2147-B7BE-6CAE977717C5}"/>
              </a:ext>
            </a:extLst>
          </p:cNvPr>
          <p:cNvSpPr txBox="1"/>
          <p:nvPr/>
        </p:nvSpPr>
        <p:spPr>
          <a:xfrm>
            <a:off x="3450538" y="4827785"/>
            <a:ext cx="1818861" cy="369332"/>
          </a:xfrm>
          <a:prstGeom prst="rect">
            <a:avLst/>
          </a:prstGeom>
          <a:noFill/>
          <a:ln w="25400">
            <a:solidFill>
              <a:schemeClr val="tx1"/>
            </a:solidFill>
          </a:ln>
        </p:spPr>
        <p:txBody>
          <a:bodyPr wrap="square" rtlCol="0">
            <a:spAutoFit/>
          </a:bodyPr>
          <a:lstStyle/>
          <a:p>
            <a:pPr algn="ctr"/>
            <a:r>
              <a:rPr lang="en-US" dirty="0"/>
              <a:t>Dyck-reach</a:t>
            </a:r>
          </a:p>
        </p:txBody>
      </p:sp>
      <p:cxnSp>
        <p:nvCxnSpPr>
          <p:cNvPr id="9" name="Straight Arrow Connector 8">
            <a:extLst>
              <a:ext uri="{FF2B5EF4-FFF2-40B4-BE49-F238E27FC236}">
                <a16:creationId xmlns:a16="http://schemas.microsoft.com/office/drawing/2014/main" id="{9631EEB9-54CB-394A-9C4F-184EA28E25D5}"/>
              </a:ext>
            </a:extLst>
          </p:cNvPr>
          <p:cNvCxnSpPr>
            <a:cxnSpLocks/>
            <a:stCxn id="4" idx="0"/>
            <a:endCxn id="19" idx="2"/>
          </p:cNvCxnSpPr>
          <p:nvPr/>
        </p:nvCxnSpPr>
        <p:spPr bwMode="auto">
          <a:xfrm flipH="1" flipV="1">
            <a:off x="1835429" y="3881407"/>
            <a:ext cx="2524540" cy="94637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TextBox 18">
            <a:extLst>
              <a:ext uri="{FF2B5EF4-FFF2-40B4-BE49-F238E27FC236}">
                <a16:creationId xmlns:a16="http://schemas.microsoft.com/office/drawing/2014/main" id="{92A8C076-B08B-1846-91E5-DE79B88EE0A8}"/>
              </a:ext>
            </a:extLst>
          </p:cNvPr>
          <p:cNvSpPr txBox="1"/>
          <p:nvPr/>
        </p:nvSpPr>
        <p:spPr>
          <a:xfrm>
            <a:off x="925998" y="3512075"/>
            <a:ext cx="1818861" cy="369332"/>
          </a:xfrm>
          <a:prstGeom prst="rect">
            <a:avLst/>
          </a:prstGeom>
          <a:noFill/>
          <a:ln w="25400">
            <a:solidFill>
              <a:schemeClr val="tx1"/>
            </a:solidFill>
          </a:ln>
        </p:spPr>
        <p:txBody>
          <a:bodyPr wrap="square" rtlCol="0">
            <a:spAutoFit/>
          </a:bodyPr>
          <a:lstStyle/>
          <a:p>
            <a:pPr algn="ctr"/>
            <a:r>
              <a:rPr lang="en-US" dirty="0"/>
              <a:t>CFL-reach</a:t>
            </a:r>
          </a:p>
        </p:txBody>
      </p:sp>
      <p:sp>
        <p:nvSpPr>
          <p:cNvPr id="23" name="TextBox 22">
            <a:extLst>
              <a:ext uri="{FF2B5EF4-FFF2-40B4-BE49-F238E27FC236}">
                <a16:creationId xmlns:a16="http://schemas.microsoft.com/office/drawing/2014/main" id="{F53B7C10-BB6E-4F4E-898B-8C7DF95EE321}"/>
              </a:ext>
            </a:extLst>
          </p:cNvPr>
          <p:cNvSpPr txBox="1"/>
          <p:nvPr/>
        </p:nvSpPr>
        <p:spPr>
          <a:xfrm>
            <a:off x="304800" y="2340121"/>
            <a:ext cx="3061255" cy="369332"/>
          </a:xfrm>
          <a:prstGeom prst="rect">
            <a:avLst/>
          </a:prstGeom>
          <a:noFill/>
          <a:ln w="25400">
            <a:solidFill>
              <a:schemeClr val="tx1"/>
            </a:solidFill>
          </a:ln>
        </p:spPr>
        <p:txBody>
          <a:bodyPr wrap="square" rtlCol="0">
            <a:spAutoFit/>
          </a:bodyPr>
          <a:lstStyle/>
          <a:p>
            <a:pPr algn="ctr"/>
            <a:r>
              <a:rPr lang="en-US" dirty="0"/>
              <a:t>WPDS, NWA</a:t>
            </a:r>
          </a:p>
        </p:txBody>
      </p:sp>
      <p:sp>
        <p:nvSpPr>
          <p:cNvPr id="24" name="TextBox 23">
            <a:extLst>
              <a:ext uri="{FF2B5EF4-FFF2-40B4-BE49-F238E27FC236}">
                <a16:creationId xmlns:a16="http://schemas.microsoft.com/office/drawing/2014/main" id="{37ED58EB-BE47-254B-8346-8EF81C0844CA}"/>
              </a:ext>
            </a:extLst>
          </p:cNvPr>
          <p:cNvSpPr txBox="1"/>
          <p:nvPr/>
        </p:nvSpPr>
        <p:spPr>
          <a:xfrm>
            <a:off x="5517878" y="3512075"/>
            <a:ext cx="1818861" cy="369332"/>
          </a:xfrm>
          <a:prstGeom prst="rect">
            <a:avLst/>
          </a:prstGeom>
          <a:noFill/>
          <a:ln w="25400">
            <a:solidFill>
              <a:schemeClr val="tx1"/>
            </a:solidFill>
          </a:ln>
        </p:spPr>
        <p:txBody>
          <a:bodyPr wrap="square" rtlCol="0">
            <a:spAutoFit/>
          </a:bodyPr>
          <a:lstStyle/>
          <a:p>
            <a:pPr algn="ctr"/>
            <a:r>
              <a:rPr lang="en-US" dirty="0"/>
              <a:t>InterDyck-reach</a:t>
            </a:r>
          </a:p>
        </p:txBody>
      </p:sp>
      <p:sp>
        <p:nvSpPr>
          <p:cNvPr id="25" name="TextBox 24">
            <a:extLst>
              <a:ext uri="{FF2B5EF4-FFF2-40B4-BE49-F238E27FC236}">
                <a16:creationId xmlns:a16="http://schemas.microsoft.com/office/drawing/2014/main" id="{38ECF6BB-23FE-7645-BBA0-B8277E9C736C}"/>
              </a:ext>
            </a:extLst>
          </p:cNvPr>
          <p:cNvSpPr txBox="1"/>
          <p:nvPr/>
        </p:nvSpPr>
        <p:spPr>
          <a:xfrm>
            <a:off x="5517878" y="2342572"/>
            <a:ext cx="1818861" cy="369332"/>
          </a:xfrm>
          <a:prstGeom prst="rect">
            <a:avLst/>
          </a:prstGeom>
          <a:noFill/>
          <a:ln w="25400">
            <a:solidFill>
              <a:schemeClr val="tx1"/>
            </a:solidFill>
          </a:ln>
        </p:spPr>
        <p:txBody>
          <a:bodyPr wrap="square" rtlCol="0">
            <a:spAutoFit/>
          </a:bodyPr>
          <a:lstStyle/>
          <a:p>
            <a:pPr algn="ctr"/>
            <a:r>
              <a:rPr lang="en-US" dirty="0"/>
              <a:t>LCL-reach</a:t>
            </a:r>
          </a:p>
        </p:txBody>
      </p:sp>
      <p:cxnSp>
        <p:nvCxnSpPr>
          <p:cNvPr id="26" name="Straight Arrow Connector 25">
            <a:extLst>
              <a:ext uri="{FF2B5EF4-FFF2-40B4-BE49-F238E27FC236}">
                <a16:creationId xmlns:a16="http://schemas.microsoft.com/office/drawing/2014/main" id="{5C800CB5-364D-E54E-9719-C0F27E51B230}"/>
              </a:ext>
            </a:extLst>
          </p:cNvPr>
          <p:cNvCxnSpPr>
            <a:cxnSpLocks/>
            <a:stCxn id="4" idx="0"/>
            <a:endCxn id="24" idx="2"/>
          </p:cNvCxnSpPr>
          <p:nvPr/>
        </p:nvCxnSpPr>
        <p:spPr bwMode="auto">
          <a:xfrm flipV="1">
            <a:off x="4359969" y="3881407"/>
            <a:ext cx="2067340" cy="94637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E74F547-3F8B-9543-93A2-EFA3DA516F62}"/>
              </a:ext>
            </a:extLst>
          </p:cNvPr>
          <p:cNvCxnSpPr>
            <a:cxnSpLocks/>
            <a:stCxn id="19" idx="0"/>
            <a:endCxn id="23" idx="2"/>
          </p:cNvCxnSpPr>
          <p:nvPr/>
        </p:nvCxnSpPr>
        <p:spPr bwMode="auto">
          <a:xfrm flipH="1" flipV="1">
            <a:off x="1835428" y="2709453"/>
            <a:ext cx="1" cy="80262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D15C3A34-343F-CD41-86D8-D3A2E9AE773D}"/>
              </a:ext>
            </a:extLst>
          </p:cNvPr>
          <p:cNvCxnSpPr>
            <a:cxnSpLocks/>
            <a:stCxn id="24" idx="0"/>
            <a:endCxn id="25" idx="2"/>
          </p:cNvCxnSpPr>
          <p:nvPr/>
        </p:nvCxnSpPr>
        <p:spPr bwMode="auto">
          <a:xfrm flipV="1">
            <a:off x="6427309" y="2711904"/>
            <a:ext cx="0" cy="80017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 name="6-Point Star 2">
            <a:extLst>
              <a:ext uri="{FF2B5EF4-FFF2-40B4-BE49-F238E27FC236}">
                <a16:creationId xmlns:a16="http://schemas.microsoft.com/office/drawing/2014/main" id="{95EAF180-FCE0-AB40-8A80-C8D55AC7B55B}"/>
              </a:ext>
            </a:extLst>
          </p:cNvPr>
          <p:cNvSpPr/>
          <p:nvPr/>
        </p:nvSpPr>
        <p:spPr bwMode="auto">
          <a:xfrm>
            <a:off x="5188779" y="4275853"/>
            <a:ext cx="1980101" cy="1473195"/>
          </a:xfrm>
          <a:prstGeom prst="star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bg2"/>
                </a:solidFill>
                <a:effectLst/>
                <a:latin typeface="Arial" charset="0"/>
              </a:rPr>
              <a:t>Dynamic?</a:t>
            </a:r>
          </a:p>
        </p:txBody>
      </p:sp>
    </p:spTree>
    <p:extLst>
      <p:ext uri="{BB962C8B-B14F-4D97-AF65-F5344CB8AC3E}">
        <p14:creationId xmlns:p14="http://schemas.microsoft.com/office/powerpoint/2010/main" val="3432081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C8B5-369D-AA44-8AD7-0EEBECD8C088}"/>
              </a:ext>
            </a:extLst>
          </p:cNvPr>
          <p:cNvSpPr>
            <a:spLocks noGrp="1"/>
          </p:cNvSpPr>
          <p:nvPr>
            <p:ph type="title"/>
          </p:nvPr>
        </p:nvSpPr>
        <p:spPr/>
        <p:txBody>
          <a:bodyPr/>
          <a:lstStyle/>
          <a:p>
            <a:r>
              <a:rPr lang="en-US" dirty="0"/>
              <a:t>Dynamic graph reachability</a:t>
            </a:r>
          </a:p>
        </p:txBody>
      </p:sp>
      <p:sp>
        <p:nvSpPr>
          <p:cNvPr id="3" name="Content Placeholder 2">
            <a:extLst>
              <a:ext uri="{FF2B5EF4-FFF2-40B4-BE49-F238E27FC236}">
                <a16:creationId xmlns:a16="http://schemas.microsoft.com/office/drawing/2014/main" id="{89CCC511-4FF8-6146-9173-9E5EE1231F58}"/>
              </a:ext>
            </a:extLst>
          </p:cNvPr>
          <p:cNvSpPr>
            <a:spLocks noGrp="1"/>
          </p:cNvSpPr>
          <p:nvPr>
            <p:ph idx="1"/>
          </p:nvPr>
        </p:nvSpPr>
        <p:spPr/>
        <p:txBody>
          <a:bodyPr/>
          <a:lstStyle/>
          <a:p>
            <a:r>
              <a:rPr lang="en-US" dirty="0"/>
              <a:t>Graphs are under a sequence of edge insertions/deletions</a:t>
            </a:r>
          </a:p>
          <a:p>
            <a:pPr lvl="1"/>
            <a:r>
              <a:rPr lang="en-US" dirty="0"/>
              <a:t>Algorithmic foundation for interactive program analysis</a:t>
            </a:r>
          </a:p>
        </p:txBody>
      </p:sp>
      <p:sp>
        <p:nvSpPr>
          <p:cNvPr id="4" name="Slide Number Placeholder 3">
            <a:extLst>
              <a:ext uri="{FF2B5EF4-FFF2-40B4-BE49-F238E27FC236}">
                <a16:creationId xmlns:a16="http://schemas.microsoft.com/office/drawing/2014/main" id="{AE0F2860-AFFF-2C40-8C80-8AC00532EAAD}"/>
              </a:ext>
            </a:extLst>
          </p:cNvPr>
          <p:cNvSpPr>
            <a:spLocks noGrp="1"/>
          </p:cNvSpPr>
          <p:nvPr>
            <p:ph type="sldNum" sz="quarter" idx="12"/>
          </p:nvPr>
        </p:nvSpPr>
        <p:spPr/>
        <p:txBody>
          <a:bodyPr/>
          <a:lstStyle/>
          <a:p>
            <a:fld id="{60AD1266-7CE3-2146-B859-359ABF1E0203}" type="slidenum">
              <a:rPr lang="en-US" smtClean="0"/>
              <a:t>57</a:t>
            </a:fld>
            <a:endParaRPr lang="en-US"/>
          </a:p>
        </p:txBody>
      </p:sp>
      <p:sp>
        <p:nvSpPr>
          <p:cNvPr id="55" name="TextBox 54">
            <a:extLst>
              <a:ext uri="{FF2B5EF4-FFF2-40B4-BE49-F238E27FC236}">
                <a16:creationId xmlns:a16="http://schemas.microsoft.com/office/drawing/2014/main" id="{53B4634F-AC29-1249-A40E-DA15F6A88607}"/>
              </a:ext>
            </a:extLst>
          </p:cNvPr>
          <p:cNvSpPr txBox="1"/>
          <p:nvPr/>
        </p:nvSpPr>
        <p:spPr>
          <a:xfrm>
            <a:off x="1396668" y="2928629"/>
            <a:ext cx="2322050" cy="1200329"/>
          </a:xfrm>
          <a:prstGeom prst="rect">
            <a:avLst/>
          </a:prstGeom>
          <a:solidFill>
            <a:schemeClr val="bg1"/>
          </a:solidFill>
          <a:ln w="19050">
            <a:solidFill>
              <a:schemeClr val="accent1"/>
            </a:solidFill>
          </a:ln>
        </p:spPr>
        <p:txBody>
          <a:bodyPr wrap="square" rtlCol="0">
            <a:spAutoFit/>
          </a:bodyPr>
          <a:lstStyle/>
          <a:p>
            <a:r>
              <a:rPr lang="en-US" dirty="0"/>
              <a:t>A  a;</a:t>
            </a:r>
          </a:p>
          <a:p>
            <a:r>
              <a:rPr lang="en-US" dirty="0" err="1"/>
              <a:t>a.f</a:t>
            </a:r>
            <a:r>
              <a:rPr lang="en-US" dirty="0"/>
              <a:t> = </a:t>
            </a:r>
            <a:r>
              <a:rPr lang="en-US" dirty="0">
                <a:solidFill>
                  <a:srgbClr val="FF0000"/>
                </a:solidFill>
              </a:rPr>
              <a:t>x</a:t>
            </a:r>
            <a:r>
              <a:rPr lang="en-US" dirty="0"/>
              <a:t>;   //taint value</a:t>
            </a:r>
          </a:p>
          <a:p>
            <a:r>
              <a:rPr lang="en-US" dirty="0"/>
              <a:t>y = </a:t>
            </a:r>
            <a:r>
              <a:rPr lang="en-US" dirty="0" err="1"/>
              <a:t>a.f</a:t>
            </a:r>
            <a:r>
              <a:rPr lang="en-US" dirty="0"/>
              <a:t>;</a:t>
            </a:r>
          </a:p>
          <a:p>
            <a:r>
              <a:rPr lang="en-US" dirty="0"/>
              <a:t>z = </a:t>
            </a:r>
            <a:r>
              <a:rPr lang="en-US" dirty="0" err="1"/>
              <a:t>a.g</a:t>
            </a:r>
            <a:r>
              <a:rPr lang="en-US" dirty="0"/>
              <a:t>;</a:t>
            </a:r>
            <a:endParaRPr lang="en-US" sz="1350" dirty="0"/>
          </a:p>
        </p:txBody>
      </p:sp>
      <p:sp>
        <p:nvSpPr>
          <p:cNvPr id="57" name="Oval 56">
            <a:extLst>
              <a:ext uri="{FF2B5EF4-FFF2-40B4-BE49-F238E27FC236}">
                <a16:creationId xmlns:a16="http://schemas.microsoft.com/office/drawing/2014/main" id="{7CB3046B-FFC3-2045-BCF2-4116A0FBD79B}"/>
              </a:ext>
            </a:extLst>
          </p:cNvPr>
          <p:cNvSpPr/>
          <p:nvPr/>
        </p:nvSpPr>
        <p:spPr>
          <a:xfrm>
            <a:off x="4631657" y="3116744"/>
            <a:ext cx="274320" cy="2926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x</a:t>
            </a:r>
          </a:p>
        </p:txBody>
      </p:sp>
      <p:sp>
        <p:nvSpPr>
          <p:cNvPr id="58" name="Oval 57">
            <a:extLst>
              <a:ext uri="{FF2B5EF4-FFF2-40B4-BE49-F238E27FC236}">
                <a16:creationId xmlns:a16="http://schemas.microsoft.com/office/drawing/2014/main" id="{C8DB8C88-D38A-2E47-AD3D-8F43F75AFB38}"/>
              </a:ext>
            </a:extLst>
          </p:cNvPr>
          <p:cNvSpPr/>
          <p:nvPr/>
        </p:nvSpPr>
        <p:spPr>
          <a:xfrm>
            <a:off x="5294261" y="311674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59" name="Oval 58">
            <a:extLst>
              <a:ext uri="{FF2B5EF4-FFF2-40B4-BE49-F238E27FC236}">
                <a16:creationId xmlns:a16="http://schemas.microsoft.com/office/drawing/2014/main" id="{C9298CFF-92E3-F348-A813-BD249D9842A2}"/>
              </a:ext>
            </a:extLst>
          </p:cNvPr>
          <p:cNvSpPr/>
          <p:nvPr/>
        </p:nvSpPr>
        <p:spPr>
          <a:xfrm>
            <a:off x="6048304" y="311674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60" name="Straight Arrow Connector 59">
            <a:extLst>
              <a:ext uri="{FF2B5EF4-FFF2-40B4-BE49-F238E27FC236}">
                <a16:creationId xmlns:a16="http://schemas.microsoft.com/office/drawing/2014/main" id="{0108AB42-CDA9-034D-9342-DC8429085BCC}"/>
              </a:ext>
            </a:extLst>
          </p:cNvPr>
          <p:cNvCxnSpPr>
            <a:cxnSpLocks/>
          </p:cNvCxnSpPr>
          <p:nvPr/>
        </p:nvCxnSpPr>
        <p:spPr>
          <a:xfrm>
            <a:off x="4905977" y="3263049"/>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D073B36-F676-CF4E-AE36-EDD8E9FCDF04}"/>
              </a:ext>
            </a:extLst>
          </p:cNvPr>
          <p:cNvCxnSpPr>
            <a:cxnSpLocks/>
          </p:cNvCxnSpPr>
          <p:nvPr/>
        </p:nvCxnSpPr>
        <p:spPr>
          <a:xfrm flipV="1">
            <a:off x="5568581" y="3263049"/>
            <a:ext cx="479723" cy="10489"/>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80CF556-BD4F-C349-8C44-163A43843281}"/>
              </a:ext>
            </a:extLst>
          </p:cNvPr>
          <p:cNvSpPr txBox="1"/>
          <p:nvPr/>
        </p:nvSpPr>
        <p:spPr>
          <a:xfrm>
            <a:off x="4979516" y="2978245"/>
            <a:ext cx="294995" cy="300082"/>
          </a:xfrm>
          <a:prstGeom prst="rect">
            <a:avLst/>
          </a:prstGeom>
          <a:noFill/>
        </p:spPr>
        <p:txBody>
          <a:bodyPr wrap="square" rtlCol="0">
            <a:spAutoFit/>
          </a:bodyPr>
          <a:lstStyle/>
          <a:p>
            <a:r>
              <a:rPr lang="en-US" sz="1350" dirty="0"/>
              <a:t>[</a:t>
            </a:r>
            <a:r>
              <a:rPr lang="en-US" sz="1350" baseline="-25000" dirty="0"/>
              <a:t>f</a:t>
            </a:r>
          </a:p>
        </p:txBody>
      </p:sp>
      <p:sp>
        <p:nvSpPr>
          <p:cNvPr id="63" name="TextBox 62">
            <a:extLst>
              <a:ext uri="{FF2B5EF4-FFF2-40B4-BE49-F238E27FC236}">
                <a16:creationId xmlns:a16="http://schemas.microsoft.com/office/drawing/2014/main" id="{31D45137-1190-7E4D-92DD-0DD9C257D831}"/>
              </a:ext>
            </a:extLst>
          </p:cNvPr>
          <p:cNvSpPr txBox="1"/>
          <p:nvPr/>
        </p:nvSpPr>
        <p:spPr>
          <a:xfrm>
            <a:off x="5661869" y="2978245"/>
            <a:ext cx="293645" cy="300082"/>
          </a:xfrm>
          <a:prstGeom prst="rect">
            <a:avLst/>
          </a:prstGeom>
          <a:noFill/>
        </p:spPr>
        <p:txBody>
          <a:bodyPr wrap="square" rtlCol="0">
            <a:spAutoFit/>
          </a:bodyPr>
          <a:lstStyle/>
          <a:p>
            <a:r>
              <a:rPr lang="en-US" sz="1350" dirty="0"/>
              <a:t>]</a:t>
            </a:r>
            <a:r>
              <a:rPr lang="en-US" sz="1350" baseline="-25000" dirty="0"/>
              <a:t>f</a:t>
            </a:r>
          </a:p>
        </p:txBody>
      </p:sp>
      <p:sp>
        <p:nvSpPr>
          <p:cNvPr id="64" name="Oval 63">
            <a:extLst>
              <a:ext uri="{FF2B5EF4-FFF2-40B4-BE49-F238E27FC236}">
                <a16:creationId xmlns:a16="http://schemas.microsoft.com/office/drawing/2014/main" id="{7462A4AD-016A-8D48-8882-B1F2F3ED4506}"/>
              </a:ext>
            </a:extLst>
          </p:cNvPr>
          <p:cNvSpPr/>
          <p:nvPr/>
        </p:nvSpPr>
        <p:spPr>
          <a:xfrm>
            <a:off x="6038502" y="3850949"/>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z</a:t>
            </a:r>
          </a:p>
        </p:txBody>
      </p:sp>
      <p:cxnSp>
        <p:nvCxnSpPr>
          <p:cNvPr id="65" name="Straight Arrow Connector 64">
            <a:extLst>
              <a:ext uri="{FF2B5EF4-FFF2-40B4-BE49-F238E27FC236}">
                <a16:creationId xmlns:a16="http://schemas.microsoft.com/office/drawing/2014/main" id="{4984F46E-94DC-304F-9FC0-7F623220C671}"/>
              </a:ext>
            </a:extLst>
          </p:cNvPr>
          <p:cNvCxnSpPr>
            <a:cxnSpLocks/>
            <a:stCxn id="58" idx="5"/>
            <a:endCxn id="64" idx="1"/>
          </p:cNvCxnSpPr>
          <p:nvPr/>
        </p:nvCxnSpPr>
        <p:spPr>
          <a:xfrm>
            <a:off x="5528408" y="3366502"/>
            <a:ext cx="550267" cy="527299"/>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FCE2F04-9BC8-4B40-94A4-78A813CCCFD5}"/>
              </a:ext>
            </a:extLst>
          </p:cNvPr>
          <p:cNvSpPr txBox="1"/>
          <p:nvPr/>
        </p:nvSpPr>
        <p:spPr>
          <a:xfrm>
            <a:off x="5902608" y="3497510"/>
            <a:ext cx="340715" cy="300082"/>
          </a:xfrm>
          <a:prstGeom prst="rect">
            <a:avLst/>
          </a:prstGeom>
          <a:noFill/>
        </p:spPr>
        <p:txBody>
          <a:bodyPr wrap="square" rtlCol="0">
            <a:spAutoFit/>
          </a:bodyPr>
          <a:lstStyle/>
          <a:p>
            <a:r>
              <a:rPr lang="en-US" sz="1350" dirty="0"/>
              <a:t>]</a:t>
            </a:r>
            <a:r>
              <a:rPr lang="en-US" sz="1350" baseline="-25000" dirty="0"/>
              <a:t>g</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3CE70A6-F558-0547-99CA-EF8E6ED2BB51}"/>
                  </a:ext>
                </a:extLst>
              </p:cNvPr>
              <p:cNvSpPr txBox="1"/>
              <p:nvPr/>
            </p:nvSpPr>
            <p:spPr>
              <a:xfrm>
                <a:off x="4631656" y="4833969"/>
                <a:ext cx="1362766" cy="1015663"/>
              </a:xfrm>
              <a:prstGeom prst="rect">
                <a:avLst/>
              </a:prstGeom>
              <a:solidFill>
                <a:schemeClr val="bg1"/>
              </a:solidFill>
              <a:ln w="19050">
                <a:solidFill>
                  <a:schemeClr val="accent1"/>
                </a:solidFill>
              </a:ln>
            </p:spPr>
            <p:txBody>
              <a:bodyPr wrap="square" rtlCol="0">
                <a:spAutoFit/>
              </a:bodyPr>
              <a:lstStyle/>
              <a:p>
                <a:r>
                  <a:rPr lang="en-US" sz="1500" dirty="0"/>
                  <a:t>S := [</a:t>
                </a:r>
                <a:r>
                  <a:rPr lang="en-US" sz="1500" baseline="-25000" dirty="0"/>
                  <a:t>f</a:t>
                </a:r>
                <a:r>
                  <a:rPr lang="en-US" sz="1500" dirty="0"/>
                  <a:t> S ]</a:t>
                </a:r>
                <a:r>
                  <a:rPr lang="en-US" sz="1500" baseline="-25000" dirty="0"/>
                  <a:t>f</a:t>
                </a:r>
              </a:p>
              <a:p>
                <a:r>
                  <a:rPr lang="en-US" sz="1500" dirty="0"/>
                  <a:t>S := [</a:t>
                </a:r>
                <a:r>
                  <a:rPr lang="en-US" sz="1500" baseline="-25000" dirty="0"/>
                  <a:t>g</a:t>
                </a:r>
                <a:r>
                  <a:rPr lang="en-US" sz="1500" dirty="0"/>
                  <a:t> S ]</a:t>
                </a:r>
                <a:r>
                  <a:rPr lang="en-US" sz="1500" baseline="-25000" dirty="0"/>
                  <a:t>g</a:t>
                </a:r>
              </a:p>
              <a:p>
                <a:r>
                  <a:rPr lang="en-US" sz="1500" dirty="0"/>
                  <a:t>S := S S</a:t>
                </a:r>
              </a:p>
              <a:p>
                <a:r>
                  <a:rPr lang="en-US" sz="1500" dirty="0"/>
                  <a:t>S := </a:t>
                </a:r>
                <a14:m>
                  <m:oMath xmlns:m="http://schemas.openxmlformats.org/officeDocument/2006/math">
                    <m:r>
                      <a:rPr lang="en-US" sz="1500" i="1">
                        <a:latin typeface="Cambria Math" panose="02040503050406030204" pitchFamily="18" charset="0"/>
                      </a:rPr>
                      <m:t>𝜖</m:t>
                    </m:r>
                  </m:oMath>
                </a14:m>
                <a:endParaRPr lang="en-US" sz="1500" dirty="0"/>
              </a:p>
            </p:txBody>
          </p:sp>
        </mc:Choice>
        <mc:Fallback xmlns="">
          <p:sp>
            <p:nvSpPr>
              <p:cNvPr id="67" name="TextBox 66">
                <a:extLst>
                  <a:ext uri="{FF2B5EF4-FFF2-40B4-BE49-F238E27FC236}">
                    <a16:creationId xmlns:a16="http://schemas.microsoft.com/office/drawing/2014/main" id="{A3CE70A6-F558-0547-99CA-EF8E6ED2BB51}"/>
                  </a:ext>
                </a:extLst>
              </p:cNvPr>
              <p:cNvSpPr txBox="1">
                <a:spLocks noRot="1" noChangeAspect="1" noMove="1" noResize="1" noEditPoints="1" noAdjustHandles="1" noChangeArrowheads="1" noChangeShapeType="1" noTextEdit="1"/>
              </p:cNvSpPr>
              <p:nvPr/>
            </p:nvSpPr>
            <p:spPr>
              <a:xfrm>
                <a:off x="4631656" y="4833969"/>
                <a:ext cx="1362766" cy="1015663"/>
              </a:xfrm>
              <a:prstGeom prst="rect">
                <a:avLst/>
              </a:prstGeom>
              <a:blipFill>
                <a:blip r:embed="rId2"/>
                <a:stretch>
                  <a:fillRect l="-1835" t="-1220" b="-4878"/>
                </a:stretch>
              </a:blipFill>
              <a:ln w="19050">
                <a:solidFill>
                  <a:schemeClr val="accent1"/>
                </a:solidFill>
              </a:ln>
            </p:spPr>
            <p:txBody>
              <a:bodyPr/>
              <a:lstStyle/>
              <a:p>
                <a:r>
                  <a:rPr lang="en-US">
                    <a:noFill/>
                  </a:rPr>
                  <a:t> </a:t>
                </a:r>
              </a:p>
            </p:txBody>
          </p:sp>
        </mc:Fallback>
      </mc:AlternateContent>
      <p:sp>
        <p:nvSpPr>
          <p:cNvPr id="68" name="Right Arrow 67">
            <a:extLst>
              <a:ext uri="{FF2B5EF4-FFF2-40B4-BE49-F238E27FC236}">
                <a16:creationId xmlns:a16="http://schemas.microsoft.com/office/drawing/2014/main" id="{6527008E-1ED5-E041-B9D1-73CCBC88BD85}"/>
              </a:ext>
            </a:extLst>
          </p:cNvPr>
          <p:cNvSpPr/>
          <p:nvPr/>
        </p:nvSpPr>
        <p:spPr>
          <a:xfrm>
            <a:off x="3871967" y="3386556"/>
            <a:ext cx="561666" cy="15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ight Arrow 68">
            <a:extLst>
              <a:ext uri="{FF2B5EF4-FFF2-40B4-BE49-F238E27FC236}">
                <a16:creationId xmlns:a16="http://schemas.microsoft.com/office/drawing/2014/main" id="{23D88CE9-A131-3242-9444-9AAB945401E7}"/>
              </a:ext>
            </a:extLst>
          </p:cNvPr>
          <p:cNvSpPr/>
          <p:nvPr/>
        </p:nvSpPr>
        <p:spPr>
          <a:xfrm rot="2418128">
            <a:off x="6449449" y="3601969"/>
            <a:ext cx="600075" cy="212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ight Arrow 69">
            <a:extLst>
              <a:ext uri="{FF2B5EF4-FFF2-40B4-BE49-F238E27FC236}">
                <a16:creationId xmlns:a16="http://schemas.microsoft.com/office/drawing/2014/main" id="{71762E8D-C1BA-4A45-8BA5-7F30F69DF5D1}"/>
              </a:ext>
            </a:extLst>
          </p:cNvPr>
          <p:cNvSpPr/>
          <p:nvPr/>
        </p:nvSpPr>
        <p:spPr>
          <a:xfrm rot="19261906">
            <a:off x="6097118" y="4805563"/>
            <a:ext cx="1122546" cy="258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0" name="Group 79">
            <a:extLst>
              <a:ext uri="{FF2B5EF4-FFF2-40B4-BE49-F238E27FC236}">
                <a16:creationId xmlns:a16="http://schemas.microsoft.com/office/drawing/2014/main" id="{66DE5289-DEA6-9240-8A52-F8A44407B29A}"/>
              </a:ext>
            </a:extLst>
          </p:cNvPr>
          <p:cNvGrpSpPr/>
          <p:nvPr/>
        </p:nvGrpSpPr>
        <p:grpSpPr>
          <a:xfrm>
            <a:off x="4927919" y="3288668"/>
            <a:ext cx="1117731" cy="686596"/>
            <a:chOff x="4927919" y="3288668"/>
            <a:chExt cx="1117731" cy="686596"/>
          </a:xfrm>
        </p:grpSpPr>
        <p:cxnSp>
          <p:nvCxnSpPr>
            <p:cNvPr id="72" name="Straight Arrow Connector 71">
              <a:extLst>
                <a:ext uri="{FF2B5EF4-FFF2-40B4-BE49-F238E27FC236}">
                  <a16:creationId xmlns:a16="http://schemas.microsoft.com/office/drawing/2014/main" id="{9C9857C9-8939-5042-8B32-648B419A0A81}"/>
                </a:ext>
              </a:extLst>
            </p:cNvPr>
            <p:cNvCxnSpPr>
              <a:cxnSpLocks/>
            </p:cNvCxnSpPr>
            <p:nvPr/>
          </p:nvCxnSpPr>
          <p:spPr>
            <a:xfrm flipH="1">
              <a:off x="4927919" y="3342641"/>
              <a:ext cx="34524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DF8111-BF7F-2143-866D-D22B675E306D}"/>
                </a:ext>
              </a:extLst>
            </p:cNvPr>
            <p:cNvCxnSpPr>
              <a:cxnSpLocks/>
            </p:cNvCxnSpPr>
            <p:nvPr/>
          </p:nvCxnSpPr>
          <p:spPr>
            <a:xfrm flipH="1">
              <a:off x="5577597" y="3339761"/>
              <a:ext cx="377918" cy="13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78ABD20-8C9A-8640-B470-39899A3B5C11}"/>
                </a:ext>
              </a:extLst>
            </p:cNvPr>
            <p:cNvCxnSpPr>
              <a:cxnSpLocks/>
            </p:cNvCxnSpPr>
            <p:nvPr/>
          </p:nvCxnSpPr>
          <p:spPr>
            <a:xfrm flipH="1" flipV="1">
              <a:off x="5484873" y="3409353"/>
              <a:ext cx="560777" cy="5659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4220E99-E71C-8E4B-BF74-54FFF58F8BF2}"/>
                </a:ext>
              </a:extLst>
            </p:cNvPr>
            <p:cNvSpPr txBox="1"/>
            <p:nvPr/>
          </p:nvSpPr>
          <p:spPr>
            <a:xfrm>
              <a:off x="5523412" y="3631047"/>
              <a:ext cx="340715" cy="300082"/>
            </a:xfrm>
            <a:prstGeom prst="rect">
              <a:avLst/>
            </a:prstGeom>
            <a:noFill/>
          </p:spPr>
          <p:txBody>
            <a:bodyPr wrap="square" rtlCol="0">
              <a:spAutoFit/>
            </a:bodyPr>
            <a:lstStyle/>
            <a:p>
              <a:r>
                <a:rPr lang="en-US" sz="1350" dirty="0"/>
                <a:t>[</a:t>
              </a:r>
              <a:r>
                <a:rPr lang="en-US" sz="1350" baseline="-25000" dirty="0"/>
                <a:t>g</a:t>
              </a:r>
            </a:p>
          </p:txBody>
        </p:sp>
        <p:sp>
          <p:nvSpPr>
            <p:cNvPr id="76" name="TextBox 75">
              <a:extLst>
                <a:ext uri="{FF2B5EF4-FFF2-40B4-BE49-F238E27FC236}">
                  <a16:creationId xmlns:a16="http://schemas.microsoft.com/office/drawing/2014/main" id="{0B39D23E-F24E-484D-9163-2922A9C6A198}"/>
                </a:ext>
              </a:extLst>
            </p:cNvPr>
            <p:cNvSpPr txBox="1"/>
            <p:nvPr/>
          </p:nvSpPr>
          <p:spPr>
            <a:xfrm>
              <a:off x="5001950" y="3348908"/>
              <a:ext cx="304651" cy="300082"/>
            </a:xfrm>
            <a:prstGeom prst="rect">
              <a:avLst/>
            </a:prstGeom>
            <a:noFill/>
          </p:spPr>
          <p:txBody>
            <a:bodyPr wrap="square" rtlCol="0">
              <a:spAutoFit/>
            </a:bodyPr>
            <a:lstStyle/>
            <a:p>
              <a:r>
                <a:rPr lang="en-US" sz="1350" dirty="0"/>
                <a:t>]</a:t>
              </a:r>
              <a:r>
                <a:rPr lang="en-US" sz="1350" baseline="-25000" dirty="0"/>
                <a:t>f</a:t>
              </a:r>
            </a:p>
          </p:txBody>
        </p:sp>
        <p:sp>
          <p:nvSpPr>
            <p:cNvPr id="77" name="TextBox 76">
              <a:extLst>
                <a:ext uri="{FF2B5EF4-FFF2-40B4-BE49-F238E27FC236}">
                  <a16:creationId xmlns:a16="http://schemas.microsoft.com/office/drawing/2014/main" id="{D3308C4A-34E9-674D-9FD7-9F070042037B}"/>
                </a:ext>
              </a:extLst>
            </p:cNvPr>
            <p:cNvSpPr txBox="1"/>
            <p:nvPr/>
          </p:nvSpPr>
          <p:spPr>
            <a:xfrm>
              <a:off x="5699427" y="3288668"/>
              <a:ext cx="294995" cy="300082"/>
            </a:xfrm>
            <a:prstGeom prst="rect">
              <a:avLst/>
            </a:prstGeom>
            <a:noFill/>
          </p:spPr>
          <p:txBody>
            <a:bodyPr wrap="square" rtlCol="0">
              <a:spAutoFit/>
            </a:bodyPr>
            <a:lstStyle/>
            <a:p>
              <a:r>
                <a:rPr lang="en-US" sz="1350" dirty="0"/>
                <a:t>[</a:t>
              </a:r>
              <a:r>
                <a:rPr lang="en-US" sz="1350" baseline="-25000" dirty="0"/>
                <a:t>f</a:t>
              </a:r>
            </a:p>
          </p:txBody>
        </p:sp>
      </p:grpSp>
      <p:sp>
        <p:nvSpPr>
          <p:cNvPr id="78" name="Can 77">
            <a:extLst>
              <a:ext uri="{FF2B5EF4-FFF2-40B4-BE49-F238E27FC236}">
                <a16:creationId xmlns:a16="http://schemas.microsoft.com/office/drawing/2014/main" id="{93804DC9-8448-7D46-9CFE-25816B1D9268}"/>
              </a:ext>
            </a:extLst>
          </p:cNvPr>
          <p:cNvSpPr/>
          <p:nvPr/>
        </p:nvSpPr>
        <p:spPr>
          <a:xfrm>
            <a:off x="7277655" y="3467604"/>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Reachability</a:t>
            </a:r>
            <a:br>
              <a:rPr lang="en-US" sz="1600" b="1" dirty="0">
                <a:latin typeface="+mj-lt"/>
              </a:rPr>
            </a:br>
            <a:r>
              <a:rPr lang="en-US" sz="1600" b="1" dirty="0">
                <a:latin typeface="+mj-lt"/>
              </a:rPr>
              <a:t>Framework</a:t>
            </a:r>
          </a:p>
        </p:txBody>
      </p:sp>
      <p:sp>
        <p:nvSpPr>
          <p:cNvPr id="79" name="TextBox 78">
            <a:extLst>
              <a:ext uri="{FF2B5EF4-FFF2-40B4-BE49-F238E27FC236}">
                <a16:creationId xmlns:a16="http://schemas.microsoft.com/office/drawing/2014/main" id="{B398D0F6-99A4-FF4B-AD78-B50D549AAA00}"/>
              </a:ext>
            </a:extLst>
          </p:cNvPr>
          <p:cNvSpPr txBox="1"/>
          <p:nvPr/>
        </p:nvSpPr>
        <p:spPr>
          <a:xfrm>
            <a:off x="2931984" y="5225186"/>
            <a:ext cx="1394143" cy="300082"/>
          </a:xfrm>
          <a:prstGeom prst="rect">
            <a:avLst/>
          </a:prstGeom>
          <a:noFill/>
        </p:spPr>
        <p:txBody>
          <a:bodyPr wrap="square" rtlCol="0">
            <a:spAutoFit/>
          </a:bodyPr>
          <a:lstStyle/>
          <a:p>
            <a:r>
              <a:rPr lang="en-US" sz="1350" dirty="0" err="1"/>
              <a:t>Dyck</a:t>
            </a:r>
            <a:r>
              <a:rPr lang="en-US" sz="1350" dirty="0"/>
              <a:t> language</a:t>
            </a:r>
          </a:p>
        </p:txBody>
      </p:sp>
    </p:spTree>
    <p:extLst>
      <p:ext uri="{BB962C8B-B14F-4D97-AF65-F5344CB8AC3E}">
        <p14:creationId xmlns:p14="http://schemas.microsoft.com/office/powerpoint/2010/main" val="8353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5" grpId="0" animBg="1"/>
      <p:bldP spid="57" grpId="0" animBg="1"/>
      <p:bldP spid="58" grpId="0" animBg="1"/>
      <p:bldP spid="59" grpId="0" animBg="1"/>
      <p:bldP spid="62" grpId="0"/>
      <p:bldP spid="63" grpId="0"/>
      <p:bldP spid="64" grpId="0" animBg="1"/>
      <p:bldP spid="66" grpId="0"/>
      <p:bldP spid="67" grpId="0" animBg="1"/>
      <p:bldP spid="68" grpId="0" animBg="1"/>
      <p:bldP spid="69" grpId="0" animBg="1"/>
      <p:bldP spid="70" grpId="0" animBg="1"/>
      <p:bldP spid="78" grpId="0" animBg="1"/>
      <p:bldP spid="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C8B5-369D-AA44-8AD7-0EEBECD8C088}"/>
              </a:ext>
            </a:extLst>
          </p:cNvPr>
          <p:cNvSpPr>
            <a:spLocks noGrp="1"/>
          </p:cNvSpPr>
          <p:nvPr>
            <p:ph type="title"/>
          </p:nvPr>
        </p:nvSpPr>
        <p:spPr/>
        <p:txBody>
          <a:bodyPr/>
          <a:lstStyle/>
          <a:p>
            <a:r>
              <a:rPr lang="en-US" dirty="0"/>
              <a:t>Dynamic graph reachability</a:t>
            </a:r>
          </a:p>
        </p:txBody>
      </p:sp>
      <p:sp>
        <p:nvSpPr>
          <p:cNvPr id="3" name="Content Placeholder 2">
            <a:extLst>
              <a:ext uri="{FF2B5EF4-FFF2-40B4-BE49-F238E27FC236}">
                <a16:creationId xmlns:a16="http://schemas.microsoft.com/office/drawing/2014/main" id="{89CCC511-4FF8-6146-9173-9E5EE1231F58}"/>
              </a:ext>
            </a:extLst>
          </p:cNvPr>
          <p:cNvSpPr>
            <a:spLocks noGrp="1"/>
          </p:cNvSpPr>
          <p:nvPr>
            <p:ph idx="1"/>
          </p:nvPr>
        </p:nvSpPr>
        <p:spPr/>
        <p:txBody>
          <a:bodyPr/>
          <a:lstStyle/>
          <a:p>
            <a:r>
              <a:rPr lang="en-US" dirty="0"/>
              <a:t>Graphs are under a sequence of edge insertions/deletions</a:t>
            </a:r>
          </a:p>
          <a:p>
            <a:pPr lvl="1"/>
            <a:r>
              <a:rPr lang="en-US" dirty="0"/>
              <a:t>Algorithmic foundation for interactive program analysis</a:t>
            </a:r>
          </a:p>
        </p:txBody>
      </p:sp>
      <p:sp>
        <p:nvSpPr>
          <p:cNvPr id="4" name="Slide Number Placeholder 3">
            <a:extLst>
              <a:ext uri="{FF2B5EF4-FFF2-40B4-BE49-F238E27FC236}">
                <a16:creationId xmlns:a16="http://schemas.microsoft.com/office/drawing/2014/main" id="{AE0F2860-AFFF-2C40-8C80-8AC00532EAAD}"/>
              </a:ext>
            </a:extLst>
          </p:cNvPr>
          <p:cNvSpPr>
            <a:spLocks noGrp="1"/>
          </p:cNvSpPr>
          <p:nvPr>
            <p:ph type="sldNum" sz="quarter" idx="12"/>
          </p:nvPr>
        </p:nvSpPr>
        <p:spPr/>
        <p:txBody>
          <a:bodyPr/>
          <a:lstStyle/>
          <a:p>
            <a:fld id="{60AD1266-7CE3-2146-B859-359ABF1E0203}" type="slidenum">
              <a:rPr lang="en-US" smtClean="0"/>
              <a:t>58</a:t>
            </a:fld>
            <a:endParaRPr lang="en-US"/>
          </a:p>
        </p:txBody>
      </p:sp>
      <p:sp>
        <p:nvSpPr>
          <p:cNvPr id="55" name="TextBox 54">
            <a:extLst>
              <a:ext uri="{FF2B5EF4-FFF2-40B4-BE49-F238E27FC236}">
                <a16:creationId xmlns:a16="http://schemas.microsoft.com/office/drawing/2014/main" id="{53B4634F-AC29-1249-A40E-DA15F6A88607}"/>
              </a:ext>
            </a:extLst>
          </p:cNvPr>
          <p:cNvSpPr txBox="1"/>
          <p:nvPr/>
        </p:nvSpPr>
        <p:spPr>
          <a:xfrm>
            <a:off x="1396668" y="2928629"/>
            <a:ext cx="2322050" cy="1200329"/>
          </a:xfrm>
          <a:prstGeom prst="rect">
            <a:avLst/>
          </a:prstGeom>
          <a:solidFill>
            <a:schemeClr val="bg1"/>
          </a:solidFill>
          <a:ln w="19050">
            <a:solidFill>
              <a:schemeClr val="accent1"/>
            </a:solidFill>
          </a:ln>
        </p:spPr>
        <p:txBody>
          <a:bodyPr wrap="square" rtlCol="0">
            <a:spAutoFit/>
          </a:bodyPr>
          <a:lstStyle/>
          <a:p>
            <a:r>
              <a:rPr lang="en-US" dirty="0"/>
              <a:t>A  a;</a:t>
            </a:r>
          </a:p>
          <a:p>
            <a:r>
              <a:rPr lang="en-US" dirty="0" err="1"/>
              <a:t>a.f</a:t>
            </a:r>
            <a:r>
              <a:rPr lang="en-US" dirty="0"/>
              <a:t> = </a:t>
            </a:r>
            <a:r>
              <a:rPr lang="en-US" dirty="0">
                <a:solidFill>
                  <a:srgbClr val="FF0000"/>
                </a:solidFill>
              </a:rPr>
              <a:t>x</a:t>
            </a:r>
            <a:r>
              <a:rPr lang="en-US" dirty="0"/>
              <a:t>;   //taint value</a:t>
            </a:r>
          </a:p>
          <a:p>
            <a:r>
              <a:rPr lang="en-US" dirty="0"/>
              <a:t>y = </a:t>
            </a:r>
            <a:r>
              <a:rPr lang="en-US" dirty="0" err="1"/>
              <a:t>a.f</a:t>
            </a:r>
            <a:r>
              <a:rPr lang="en-US" dirty="0"/>
              <a:t>;</a:t>
            </a:r>
          </a:p>
          <a:p>
            <a:r>
              <a:rPr lang="en-US" b="1" strike="sngStrike" dirty="0"/>
              <a:t>z = </a:t>
            </a:r>
            <a:r>
              <a:rPr lang="en-US" b="1" strike="sngStrike" dirty="0" err="1"/>
              <a:t>a.g</a:t>
            </a:r>
            <a:r>
              <a:rPr lang="en-US" b="1" strike="sngStrike" dirty="0"/>
              <a:t>;</a:t>
            </a:r>
            <a:endParaRPr lang="en-US" sz="1350" b="1" strike="sngStrike" dirty="0"/>
          </a:p>
        </p:txBody>
      </p:sp>
      <p:sp>
        <p:nvSpPr>
          <p:cNvPr id="57" name="Oval 56">
            <a:extLst>
              <a:ext uri="{FF2B5EF4-FFF2-40B4-BE49-F238E27FC236}">
                <a16:creationId xmlns:a16="http://schemas.microsoft.com/office/drawing/2014/main" id="{7CB3046B-FFC3-2045-BCF2-4116A0FBD79B}"/>
              </a:ext>
            </a:extLst>
          </p:cNvPr>
          <p:cNvSpPr/>
          <p:nvPr/>
        </p:nvSpPr>
        <p:spPr>
          <a:xfrm>
            <a:off x="4631657" y="3116744"/>
            <a:ext cx="274320" cy="2926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FF0000"/>
                </a:solidFill>
              </a:rPr>
              <a:t>x</a:t>
            </a:r>
          </a:p>
        </p:txBody>
      </p:sp>
      <p:sp>
        <p:nvSpPr>
          <p:cNvPr id="58" name="Oval 57">
            <a:extLst>
              <a:ext uri="{FF2B5EF4-FFF2-40B4-BE49-F238E27FC236}">
                <a16:creationId xmlns:a16="http://schemas.microsoft.com/office/drawing/2014/main" id="{C8DB8C88-D38A-2E47-AD3D-8F43F75AFB38}"/>
              </a:ext>
            </a:extLst>
          </p:cNvPr>
          <p:cNvSpPr/>
          <p:nvPr/>
        </p:nvSpPr>
        <p:spPr>
          <a:xfrm>
            <a:off x="5294261" y="311674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a:t>
            </a:r>
          </a:p>
        </p:txBody>
      </p:sp>
      <p:sp>
        <p:nvSpPr>
          <p:cNvPr id="59" name="Oval 58">
            <a:extLst>
              <a:ext uri="{FF2B5EF4-FFF2-40B4-BE49-F238E27FC236}">
                <a16:creationId xmlns:a16="http://schemas.microsoft.com/office/drawing/2014/main" id="{C9298CFF-92E3-F348-A813-BD249D9842A2}"/>
              </a:ext>
            </a:extLst>
          </p:cNvPr>
          <p:cNvSpPr/>
          <p:nvPr/>
        </p:nvSpPr>
        <p:spPr>
          <a:xfrm>
            <a:off x="6048304" y="3116744"/>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y</a:t>
            </a:r>
          </a:p>
        </p:txBody>
      </p:sp>
      <p:cxnSp>
        <p:nvCxnSpPr>
          <p:cNvPr id="60" name="Straight Arrow Connector 59">
            <a:extLst>
              <a:ext uri="{FF2B5EF4-FFF2-40B4-BE49-F238E27FC236}">
                <a16:creationId xmlns:a16="http://schemas.microsoft.com/office/drawing/2014/main" id="{0108AB42-CDA9-034D-9342-DC8429085BCC}"/>
              </a:ext>
            </a:extLst>
          </p:cNvPr>
          <p:cNvCxnSpPr>
            <a:cxnSpLocks/>
          </p:cNvCxnSpPr>
          <p:nvPr/>
        </p:nvCxnSpPr>
        <p:spPr>
          <a:xfrm>
            <a:off x="4905977" y="3263049"/>
            <a:ext cx="388284" cy="0"/>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D073B36-F676-CF4E-AE36-EDD8E9FCDF04}"/>
              </a:ext>
            </a:extLst>
          </p:cNvPr>
          <p:cNvCxnSpPr>
            <a:cxnSpLocks/>
          </p:cNvCxnSpPr>
          <p:nvPr/>
        </p:nvCxnSpPr>
        <p:spPr>
          <a:xfrm flipV="1">
            <a:off x="5568581" y="3263049"/>
            <a:ext cx="479723" cy="10489"/>
          </a:xfrm>
          <a:prstGeom prst="straightConnector1">
            <a:avLst/>
          </a:prstGeom>
          <a:ln w="25400">
            <a:miter lim="800000"/>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80CF556-BD4F-C349-8C44-163A43843281}"/>
              </a:ext>
            </a:extLst>
          </p:cNvPr>
          <p:cNvSpPr txBox="1"/>
          <p:nvPr/>
        </p:nvSpPr>
        <p:spPr>
          <a:xfrm>
            <a:off x="4979516" y="2978245"/>
            <a:ext cx="294995" cy="300082"/>
          </a:xfrm>
          <a:prstGeom prst="rect">
            <a:avLst/>
          </a:prstGeom>
          <a:noFill/>
        </p:spPr>
        <p:txBody>
          <a:bodyPr wrap="square" rtlCol="0">
            <a:spAutoFit/>
          </a:bodyPr>
          <a:lstStyle/>
          <a:p>
            <a:r>
              <a:rPr lang="en-US" sz="1350" dirty="0"/>
              <a:t>[</a:t>
            </a:r>
            <a:r>
              <a:rPr lang="en-US" sz="1350" baseline="-25000" dirty="0"/>
              <a:t>f</a:t>
            </a:r>
          </a:p>
        </p:txBody>
      </p:sp>
      <p:sp>
        <p:nvSpPr>
          <p:cNvPr id="63" name="TextBox 62">
            <a:extLst>
              <a:ext uri="{FF2B5EF4-FFF2-40B4-BE49-F238E27FC236}">
                <a16:creationId xmlns:a16="http://schemas.microsoft.com/office/drawing/2014/main" id="{31D45137-1190-7E4D-92DD-0DD9C257D831}"/>
              </a:ext>
            </a:extLst>
          </p:cNvPr>
          <p:cNvSpPr txBox="1"/>
          <p:nvPr/>
        </p:nvSpPr>
        <p:spPr>
          <a:xfrm>
            <a:off x="5661869" y="2978245"/>
            <a:ext cx="293645" cy="300082"/>
          </a:xfrm>
          <a:prstGeom prst="rect">
            <a:avLst/>
          </a:prstGeom>
          <a:noFill/>
        </p:spPr>
        <p:txBody>
          <a:bodyPr wrap="square" rtlCol="0">
            <a:spAutoFit/>
          </a:bodyPr>
          <a:lstStyle/>
          <a:p>
            <a:r>
              <a:rPr lang="en-US" sz="1350" dirty="0"/>
              <a:t>]</a:t>
            </a:r>
            <a:r>
              <a:rPr lang="en-US" sz="1350" baseline="-25000" dirty="0"/>
              <a:t>f</a:t>
            </a:r>
          </a:p>
        </p:txBody>
      </p:sp>
      <p:sp>
        <p:nvSpPr>
          <p:cNvPr id="64" name="Oval 63">
            <a:extLst>
              <a:ext uri="{FF2B5EF4-FFF2-40B4-BE49-F238E27FC236}">
                <a16:creationId xmlns:a16="http://schemas.microsoft.com/office/drawing/2014/main" id="{7462A4AD-016A-8D48-8882-B1F2F3ED4506}"/>
              </a:ext>
            </a:extLst>
          </p:cNvPr>
          <p:cNvSpPr/>
          <p:nvPr/>
        </p:nvSpPr>
        <p:spPr>
          <a:xfrm>
            <a:off x="6038502" y="3850949"/>
            <a:ext cx="274320" cy="292609"/>
          </a:xfrm>
          <a:prstGeom prst="ellipse">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z</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A3CE70A6-F558-0547-99CA-EF8E6ED2BB51}"/>
                  </a:ext>
                </a:extLst>
              </p:cNvPr>
              <p:cNvSpPr txBox="1"/>
              <p:nvPr/>
            </p:nvSpPr>
            <p:spPr>
              <a:xfrm>
                <a:off x="4631656" y="4833969"/>
                <a:ext cx="1362766" cy="1015663"/>
              </a:xfrm>
              <a:prstGeom prst="rect">
                <a:avLst/>
              </a:prstGeom>
              <a:solidFill>
                <a:schemeClr val="bg1"/>
              </a:solidFill>
              <a:ln w="19050">
                <a:solidFill>
                  <a:schemeClr val="accent1"/>
                </a:solidFill>
              </a:ln>
            </p:spPr>
            <p:txBody>
              <a:bodyPr wrap="square" rtlCol="0">
                <a:spAutoFit/>
              </a:bodyPr>
              <a:lstStyle/>
              <a:p>
                <a:r>
                  <a:rPr lang="en-US" sz="1500" dirty="0"/>
                  <a:t>S := [</a:t>
                </a:r>
                <a:r>
                  <a:rPr lang="en-US" sz="1500" baseline="-25000" dirty="0"/>
                  <a:t>f</a:t>
                </a:r>
                <a:r>
                  <a:rPr lang="en-US" sz="1500" dirty="0"/>
                  <a:t> S ]</a:t>
                </a:r>
                <a:r>
                  <a:rPr lang="en-US" sz="1500" baseline="-25000" dirty="0"/>
                  <a:t>f</a:t>
                </a:r>
              </a:p>
              <a:p>
                <a:r>
                  <a:rPr lang="en-US" sz="1500" dirty="0"/>
                  <a:t>S := [</a:t>
                </a:r>
                <a:r>
                  <a:rPr lang="en-US" sz="1500" baseline="-25000" dirty="0"/>
                  <a:t>g</a:t>
                </a:r>
                <a:r>
                  <a:rPr lang="en-US" sz="1500" dirty="0"/>
                  <a:t> S ]</a:t>
                </a:r>
                <a:r>
                  <a:rPr lang="en-US" sz="1500" baseline="-25000" dirty="0"/>
                  <a:t>g</a:t>
                </a:r>
              </a:p>
              <a:p>
                <a:r>
                  <a:rPr lang="en-US" sz="1500" dirty="0"/>
                  <a:t>S := S S</a:t>
                </a:r>
              </a:p>
              <a:p>
                <a:r>
                  <a:rPr lang="en-US" sz="1500" dirty="0"/>
                  <a:t>S := </a:t>
                </a:r>
                <a14:m>
                  <m:oMath xmlns:m="http://schemas.openxmlformats.org/officeDocument/2006/math">
                    <m:r>
                      <a:rPr lang="en-US" sz="1500" i="1">
                        <a:latin typeface="Cambria Math" panose="02040503050406030204" pitchFamily="18" charset="0"/>
                      </a:rPr>
                      <m:t>𝜖</m:t>
                    </m:r>
                  </m:oMath>
                </a14:m>
                <a:endParaRPr lang="en-US" sz="1500" dirty="0"/>
              </a:p>
            </p:txBody>
          </p:sp>
        </mc:Choice>
        <mc:Fallback xmlns="">
          <p:sp>
            <p:nvSpPr>
              <p:cNvPr id="67" name="TextBox 66">
                <a:extLst>
                  <a:ext uri="{FF2B5EF4-FFF2-40B4-BE49-F238E27FC236}">
                    <a16:creationId xmlns:a16="http://schemas.microsoft.com/office/drawing/2014/main" id="{A3CE70A6-F558-0547-99CA-EF8E6ED2BB51}"/>
                  </a:ext>
                </a:extLst>
              </p:cNvPr>
              <p:cNvSpPr txBox="1">
                <a:spLocks noRot="1" noChangeAspect="1" noMove="1" noResize="1" noEditPoints="1" noAdjustHandles="1" noChangeArrowheads="1" noChangeShapeType="1" noTextEdit="1"/>
              </p:cNvSpPr>
              <p:nvPr/>
            </p:nvSpPr>
            <p:spPr>
              <a:xfrm>
                <a:off x="4631656" y="4833969"/>
                <a:ext cx="1362766" cy="1015663"/>
              </a:xfrm>
              <a:prstGeom prst="rect">
                <a:avLst/>
              </a:prstGeom>
              <a:blipFill>
                <a:blip r:embed="rId2"/>
                <a:stretch>
                  <a:fillRect l="-1835" t="-1220" b="-4878"/>
                </a:stretch>
              </a:blipFill>
              <a:ln w="19050">
                <a:solidFill>
                  <a:schemeClr val="accent1"/>
                </a:solidFill>
              </a:ln>
            </p:spPr>
            <p:txBody>
              <a:bodyPr/>
              <a:lstStyle/>
              <a:p>
                <a:r>
                  <a:rPr lang="en-US">
                    <a:noFill/>
                  </a:rPr>
                  <a:t> </a:t>
                </a:r>
              </a:p>
            </p:txBody>
          </p:sp>
        </mc:Fallback>
      </mc:AlternateContent>
      <p:sp>
        <p:nvSpPr>
          <p:cNvPr id="68" name="Right Arrow 67">
            <a:extLst>
              <a:ext uri="{FF2B5EF4-FFF2-40B4-BE49-F238E27FC236}">
                <a16:creationId xmlns:a16="http://schemas.microsoft.com/office/drawing/2014/main" id="{6527008E-1ED5-E041-B9D1-73CCBC88BD85}"/>
              </a:ext>
            </a:extLst>
          </p:cNvPr>
          <p:cNvSpPr/>
          <p:nvPr/>
        </p:nvSpPr>
        <p:spPr>
          <a:xfrm>
            <a:off x="3871967" y="3386556"/>
            <a:ext cx="561666" cy="15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ight Arrow 68">
            <a:extLst>
              <a:ext uri="{FF2B5EF4-FFF2-40B4-BE49-F238E27FC236}">
                <a16:creationId xmlns:a16="http://schemas.microsoft.com/office/drawing/2014/main" id="{23D88CE9-A131-3242-9444-9AAB945401E7}"/>
              </a:ext>
            </a:extLst>
          </p:cNvPr>
          <p:cNvSpPr/>
          <p:nvPr/>
        </p:nvSpPr>
        <p:spPr>
          <a:xfrm rot="2418128">
            <a:off x="6449449" y="3601969"/>
            <a:ext cx="600075" cy="212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ight Arrow 69">
            <a:extLst>
              <a:ext uri="{FF2B5EF4-FFF2-40B4-BE49-F238E27FC236}">
                <a16:creationId xmlns:a16="http://schemas.microsoft.com/office/drawing/2014/main" id="{71762E8D-C1BA-4A45-8BA5-7F30F69DF5D1}"/>
              </a:ext>
            </a:extLst>
          </p:cNvPr>
          <p:cNvSpPr/>
          <p:nvPr/>
        </p:nvSpPr>
        <p:spPr>
          <a:xfrm rot="19261906">
            <a:off x="6097118" y="4805563"/>
            <a:ext cx="1122546" cy="258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2" name="Straight Arrow Connector 71">
            <a:extLst>
              <a:ext uri="{FF2B5EF4-FFF2-40B4-BE49-F238E27FC236}">
                <a16:creationId xmlns:a16="http://schemas.microsoft.com/office/drawing/2014/main" id="{9C9857C9-8939-5042-8B32-648B419A0A81}"/>
              </a:ext>
            </a:extLst>
          </p:cNvPr>
          <p:cNvCxnSpPr>
            <a:cxnSpLocks/>
          </p:cNvCxnSpPr>
          <p:nvPr/>
        </p:nvCxnSpPr>
        <p:spPr>
          <a:xfrm flipH="1">
            <a:off x="4927919" y="3342641"/>
            <a:ext cx="34524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DF8111-BF7F-2143-866D-D22B675E306D}"/>
              </a:ext>
            </a:extLst>
          </p:cNvPr>
          <p:cNvCxnSpPr>
            <a:cxnSpLocks/>
          </p:cNvCxnSpPr>
          <p:nvPr/>
        </p:nvCxnSpPr>
        <p:spPr>
          <a:xfrm flipH="1">
            <a:off x="5577597" y="3339761"/>
            <a:ext cx="377918" cy="13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B39D23E-F24E-484D-9163-2922A9C6A198}"/>
              </a:ext>
            </a:extLst>
          </p:cNvPr>
          <p:cNvSpPr txBox="1"/>
          <p:nvPr/>
        </p:nvSpPr>
        <p:spPr>
          <a:xfrm>
            <a:off x="5001950" y="3348908"/>
            <a:ext cx="304651" cy="300082"/>
          </a:xfrm>
          <a:prstGeom prst="rect">
            <a:avLst/>
          </a:prstGeom>
          <a:noFill/>
        </p:spPr>
        <p:txBody>
          <a:bodyPr wrap="square" rtlCol="0">
            <a:spAutoFit/>
          </a:bodyPr>
          <a:lstStyle/>
          <a:p>
            <a:r>
              <a:rPr lang="en-US" sz="1350" dirty="0"/>
              <a:t>]</a:t>
            </a:r>
            <a:r>
              <a:rPr lang="en-US" sz="1350" baseline="-25000" dirty="0"/>
              <a:t>f</a:t>
            </a:r>
          </a:p>
        </p:txBody>
      </p:sp>
      <p:sp>
        <p:nvSpPr>
          <p:cNvPr id="77" name="TextBox 76">
            <a:extLst>
              <a:ext uri="{FF2B5EF4-FFF2-40B4-BE49-F238E27FC236}">
                <a16:creationId xmlns:a16="http://schemas.microsoft.com/office/drawing/2014/main" id="{D3308C4A-34E9-674D-9FD7-9F070042037B}"/>
              </a:ext>
            </a:extLst>
          </p:cNvPr>
          <p:cNvSpPr txBox="1"/>
          <p:nvPr/>
        </p:nvSpPr>
        <p:spPr>
          <a:xfrm>
            <a:off x="5699427" y="3288668"/>
            <a:ext cx="294995" cy="300082"/>
          </a:xfrm>
          <a:prstGeom prst="rect">
            <a:avLst/>
          </a:prstGeom>
          <a:noFill/>
        </p:spPr>
        <p:txBody>
          <a:bodyPr wrap="square" rtlCol="0">
            <a:spAutoFit/>
          </a:bodyPr>
          <a:lstStyle/>
          <a:p>
            <a:r>
              <a:rPr lang="en-US" sz="1350" dirty="0"/>
              <a:t>[</a:t>
            </a:r>
            <a:r>
              <a:rPr lang="en-US" sz="1350" baseline="-25000" dirty="0"/>
              <a:t>f</a:t>
            </a:r>
          </a:p>
        </p:txBody>
      </p:sp>
      <p:sp>
        <p:nvSpPr>
          <p:cNvPr id="78" name="Can 77">
            <a:extLst>
              <a:ext uri="{FF2B5EF4-FFF2-40B4-BE49-F238E27FC236}">
                <a16:creationId xmlns:a16="http://schemas.microsoft.com/office/drawing/2014/main" id="{93804DC9-8448-7D46-9CFE-25816B1D9268}"/>
              </a:ext>
            </a:extLst>
          </p:cNvPr>
          <p:cNvSpPr/>
          <p:nvPr/>
        </p:nvSpPr>
        <p:spPr>
          <a:xfrm>
            <a:off x="7277655" y="3467604"/>
            <a:ext cx="1574575" cy="175758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Reachability</a:t>
            </a:r>
            <a:br>
              <a:rPr lang="en-US" sz="1600" b="1" dirty="0">
                <a:latin typeface="+mj-lt"/>
              </a:rPr>
            </a:br>
            <a:r>
              <a:rPr lang="en-US" sz="1600" b="1" dirty="0">
                <a:latin typeface="+mj-lt"/>
              </a:rPr>
              <a:t>Framework</a:t>
            </a:r>
          </a:p>
        </p:txBody>
      </p:sp>
      <p:sp>
        <p:nvSpPr>
          <p:cNvPr id="79" name="TextBox 78">
            <a:extLst>
              <a:ext uri="{FF2B5EF4-FFF2-40B4-BE49-F238E27FC236}">
                <a16:creationId xmlns:a16="http://schemas.microsoft.com/office/drawing/2014/main" id="{B398D0F6-99A4-FF4B-AD78-B50D549AAA00}"/>
              </a:ext>
            </a:extLst>
          </p:cNvPr>
          <p:cNvSpPr txBox="1"/>
          <p:nvPr/>
        </p:nvSpPr>
        <p:spPr>
          <a:xfrm>
            <a:off x="2931984" y="5225186"/>
            <a:ext cx="1394143" cy="300082"/>
          </a:xfrm>
          <a:prstGeom prst="rect">
            <a:avLst/>
          </a:prstGeom>
          <a:noFill/>
        </p:spPr>
        <p:txBody>
          <a:bodyPr wrap="square" rtlCol="0">
            <a:spAutoFit/>
          </a:bodyPr>
          <a:lstStyle/>
          <a:p>
            <a:r>
              <a:rPr lang="en-US" sz="1350" dirty="0" err="1"/>
              <a:t>Dyck</a:t>
            </a:r>
            <a:r>
              <a:rPr lang="en-US" sz="1350" dirty="0"/>
              <a:t> language</a:t>
            </a:r>
          </a:p>
        </p:txBody>
      </p:sp>
    </p:spTree>
    <p:extLst>
      <p:ext uri="{BB962C8B-B14F-4D97-AF65-F5344CB8AC3E}">
        <p14:creationId xmlns:p14="http://schemas.microsoft.com/office/powerpoint/2010/main" val="3199414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42D44D6-5961-0043-BFB3-82000B628BC1}"/>
              </a:ext>
            </a:extLst>
          </p:cNvPr>
          <p:cNvSpPr txBox="1">
            <a:spLocks/>
          </p:cNvSpPr>
          <p:nvPr/>
        </p:nvSpPr>
        <p:spPr bwMode="auto">
          <a:xfrm>
            <a:off x="152406" y="1008522"/>
            <a:ext cx="8860115" cy="5236885"/>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85750" indent="-285750" algn="l" rtl="0" eaLnBrk="1" fontAlgn="base" hangingPunct="1">
              <a:spcBef>
                <a:spcPct val="20000"/>
              </a:spcBef>
              <a:spcAft>
                <a:spcPct val="0"/>
              </a:spcAft>
              <a:buFont typeface="Wingdings" pitchFamily="2" charset="2"/>
              <a:buChar char="§"/>
              <a:defRPr sz="2800">
                <a:solidFill>
                  <a:schemeClr val="tx1"/>
                </a:solidFill>
                <a:latin typeface="+mn-lt"/>
                <a:ea typeface="+mn-ea"/>
                <a:cs typeface="+mn-cs"/>
              </a:defRPr>
            </a:lvl1pPr>
            <a:lvl2pPr marL="684213" indent="-227013"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defTabSz="914400"/>
            <a:r>
              <a:rPr lang="en-US" kern="0" dirty="0"/>
              <a:t>Pre-processing: handle the input graph</a:t>
            </a:r>
          </a:p>
          <a:p>
            <a:pPr defTabSz="914400"/>
            <a:r>
              <a:rPr lang="en-US" kern="0" dirty="0"/>
              <a:t>Update: handle each edge insertion/deletion</a:t>
            </a:r>
          </a:p>
          <a:p>
            <a:pPr defTabSz="914400"/>
            <a:r>
              <a:rPr lang="en-US" kern="0" dirty="0"/>
              <a:t>Query: if v and u are Dyck-reachable</a:t>
            </a:r>
          </a:p>
        </p:txBody>
      </p:sp>
      <p:sp>
        <p:nvSpPr>
          <p:cNvPr id="2" name="Title 1">
            <a:extLst>
              <a:ext uri="{FF2B5EF4-FFF2-40B4-BE49-F238E27FC236}">
                <a16:creationId xmlns:a16="http://schemas.microsoft.com/office/drawing/2014/main" id="{B0A592E7-FF77-AE4B-9B76-CF5DE2A29DED}"/>
              </a:ext>
            </a:extLst>
          </p:cNvPr>
          <p:cNvSpPr>
            <a:spLocks noGrp="1"/>
          </p:cNvSpPr>
          <p:nvPr>
            <p:ph type="title"/>
          </p:nvPr>
        </p:nvSpPr>
        <p:spPr/>
        <p:txBody>
          <a:bodyPr/>
          <a:lstStyle/>
          <a:p>
            <a:r>
              <a:rPr lang="en-US" dirty="0"/>
              <a:t>Bidirected Dynamic Dyck-reachability</a:t>
            </a:r>
          </a:p>
        </p:txBody>
      </p:sp>
      <p:graphicFrame>
        <p:nvGraphicFramePr>
          <p:cNvPr id="5" name="Table 5">
            <a:extLst>
              <a:ext uri="{FF2B5EF4-FFF2-40B4-BE49-F238E27FC236}">
                <a16:creationId xmlns:a16="http://schemas.microsoft.com/office/drawing/2014/main" id="{060B1CE5-D72B-9244-B8D4-FDA23ADC7B14}"/>
              </a:ext>
            </a:extLst>
          </p:cNvPr>
          <p:cNvGraphicFramePr>
            <a:graphicFrameLocks noGrp="1"/>
          </p:cNvGraphicFramePr>
          <p:nvPr>
            <p:ph idx="1"/>
            <p:extLst>
              <p:ext uri="{D42A27DB-BD31-4B8C-83A1-F6EECF244321}">
                <p14:modId xmlns:p14="http://schemas.microsoft.com/office/powerpoint/2010/main" val="4223848694"/>
              </p:ext>
            </p:extLst>
          </p:nvPr>
        </p:nvGraphicFramePr>
        <p:xfrm>
          <a:off x="390587" y="2875280"/>
          <a:ext cx="8229600" cy="1107440"/>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val="1987478379"/>
                    </a:ext>
                  </a:extLst>
                </a:gridCol>
                <a:gridCol w="2057400">
                  <a:extLst>
                    <a:ext uri="{9D8B030D-6E8A-4147-A177-3AD203B41FA5}">
                      <a16:colId xmlns:a16="http://schemas.microsoft.com/office/drawing/2014/main" val="1112667712"/>
                    </a:ext>
                  </a:extLst>
                </a:gridCol>
                <a:gridCol w="2057400">
                  <a:extLst>
                    <a:ext uri="{9D8B030D-6E8A-4147-A177-3AD203B41FA5}">
                      <a16:colId xmlns:a16="http://schemas.microsoft.com/office/drawing/2014/main" val="329694763"/>
                    </a:ext>
                  </a:extLst>
                </a:gridCol>
                <a:gridCol w="2057400">
                  <a:extLst>
                    <a:ext uri="{9D8B030D-6E8A-4147-A177-3AD203B41FA5}">
                      <a16:colId xmlns:a16="http://schemas.microsoft.com/office/drawing/2014/main" val="1911572019"/>
                    </a:ext>
                  </a:extLst>
                </a:gridCol>
              </a:tblGrid>
              <a:tr h="0">
                <a:tc>
                  <a:txBody>
                    <a:bodyPr/>
                    <a:lstStyle/>
                    <a:p>
                      <a:endParaRPr lang="en-US" dirty="0"/>
                    </a:p>
                  </a:txBody>
                  <a:tcPr/>
                </a:tc>
                <a:tc>
                  <a:txBody>
                    <a:bodyPr/>
                    <a:lstStyle/>
                    <a:p>
                      <a:r>
                        <a:rPr lang="en-US" dirty="0"/>
                        <a:t>Pre-processing</a:t>
                      </a:r>
                    </a:p>
                  </a:txBody>
                  <a:tcPr/>
                </a:tc>
                <a:tc>
                  <a:txBody>
                    <a:bodyPr/>
                    <a:lstStyle/>
                    <a:p>
                      <a:r>
                        <a:rPr lang="en-US" dirty="0"/>
                        <a:t>Update</a:t>
                      </a:r>
                    </a:p>
                  </a:txBody>
                  <a:tcPr/>
                </a:tc>
                <a:tc>
                  <a:txBody>
                    <a:bodyPr/>
                    <a:lstStyle/>
                    <a:p>
                      <a:r>
                        <a:rPr lang="en-US" dirty="0"/>
                        <a:t>Query</a:t>
                      </a:r>
                    </a:p>
                  </a:txBody>
                  <a:tcPr/>
                </a:tc>
                <a:extLst>
                  <a:ext uri="{0D108BD9-81ED-4DB2-BD59-A6C34878D82A}">
                    <a16:rowId xmlns:a16="http://schemas.microsoft.com/office/drawing/2014/main" val="52204721"/>
                  </a:ext>
                </a:extLst>
              </a:tr>
              <a:tr h="370840">
                <a:tc>
                  <a:txBody>
                    <a:bodyPr/>
                    <a:lstStyle/>
                    <a:p>
                      <a:r>
                        <a:rPr lang="en-US" dirty="0"/>
                        <a:t>Naïve 1</a:t>
                      </a:r>
                    </a:p>
                  </a:txBody>
                  <a:tcPr/>
                </a:tc>
                <a:tc>
                  <a:txBody>
                    <a:bodyPr/>
                    <a:lstStyle/>
                    <a:p>
                      <a:r>
                        <a:rPr lang="en-US" dirty="0"/>
                        <a:t>O(1)</a:t>
                      </a:r>
                    </a:p>
                  </a:txBody>
                  <a:tcPr/>
                </a:tc>
                <a:tc>
                  <a:txBody>
                    <a:bodyPr/>
                    <a:lstStyle/>
                    <a:p>
                      <a:r>
                        <a:rPr lang="en-US" dirty="0"/>
                        <a:t>O(1)</a:t>
                      </a:r>
                    </a:p>
                  </a:txBody>
                  <a:tcPr/>
                </a:tc>
                <a:tc>
                  <a:txBody>
                    <a:bodyPr/>
                    <a:lstStyle/>
                    <a:p>
                      <a:r>
                        <a:rPr lang="en-US" dirty="0"/>
                        <a:t>O(m)</a:t>
                      </a:r>
                    </a:p>
                  </a:txBody>
                  <a:tcPr/>
                </a:tc>
                <a:extLst>
                  <a:ext uri="{0D108BD9-81ED-4DB2-BD59-A6C34878D82A}">
                    <a16:rowId xmlns:a16="http://schemas.microsoft.com/office/drawing/2014/main" val="3777757956"/>
                  </a:ext>
                </a:extLst>
              </a:tr>
              <a:tr h="370840">
                <a:tc>
                  <a:txBody>
                    <a:bodyPr/>
                    <a:lstStyle/>
                    <a:p>
                      <a:r>
                        <a:rPr lang="en-US" dirty="0"/>
                        <a:t>Naïve 2</a:t>
                      </a:r>
                    </a:p>
                  </a:txBody>
                  <a:tcPr/>
                </a:tc>
                <a:tc>
                  <a:txBody>
                    <a:bodyPr/>
                    <a:lstStyle/>
                    <a:p>
                      <a:r>
                        <a:rPr lang="en-US" dirty="0"/>
                        <a:t>O(m)</a:t>
                      </a:r>
                    </a:p>
                  </a:txBody>
                  <a:tcPr/>
                </a:tc>
                <a:tc>
                  <a:txBody>
                    <a:bodyPr/>
                    <a:lstStyle/>
                    <a:p>
                      <a:r>
                        <a:rPr lang="en-US" dirty="0"/>
                        <a:t>O(m)</a:t>
                      </a:r>
                    </a:p>
                  </a:txBody>
                  <a:tcPr/>
                </a:tc>
                <a:tc>
                  <a:txBody>
                    <a:bodyPr/>
                    <a:lstStyle/>
                    <a:p>
                      <a:r>
                        <a:rPr lang="en-US" dirty="0"/>
                        <a:t>O(1)</a:t>
                      </a:r>
                    </a:p>
                  </a:txBody>
                  <a:tcPr/>
                </a:tc>
                <a:extLst>
                  <a:ext uri="{0D108BD9-81ED-4DB2-BD59-A6C34878D82A}">
                    <a16:rowId xmlns:a16="http://schemas.microsoft.com/office/drawing/2014/main" val="1742557447"/>
                  </a:ext>
                </a:extLst>
              </a:tr>
            </a:tbl>
          </a:graphicData>
        </a:graphic>
      </p:graphicFrame>
      <p:sp>
        <p:nvSpPr>
          <p:cNvPr id="4" name="Slide Number Placeholder 3">
            <a:extLst>
              <a:ext uri="{FF2B5EF4-FFF2-40B4-BE49-F238E27FC236}">
                <a16:creationId xmlns:a16="http://schemas.microsoft.com/office/drawing/2014/main" id="{FEC80869-B0DE-4D4A-8671-BD5F3F57CADE}"/>
              </a:ext>
            </a:extLst>
          </p:cNvPr>
          <p:cNvSpPr>
            <a:spLocks noGrp="1"/>
          </p:cNvSpPr>
          <p:nvPr>
            <p:ph type="sldNum" sz="quarter" idx="12"/>
          </p:nvPr>
        </p:nvSpPr>
        <p:spPr/>
        <p:txBody>
          <a:bodyPr/>
          <a:lstStyle/>
          <a:p>
            <a:fld id="{60AD1266-7CE3-2146-B859-359ABF1E0203}" type="slidenum">
              <a:rPr lang="en-US" smtClean="0"/>
              <a:t>59</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0B60DB-0B3D-3A4A-A316-FF3F813B9AD4}"/>
                  </a:ext>
                </a:extLst>
              </p:cNvPr>
              <p:cNvSpPr txBox="1"/>
              <p:nvPr/>
            </p:nvSpPr>
            <p:spPr>
              <a:xfrm>
                <a:off x="618682" y="4520146"/>
                <a:ext cx="7773410" cy="1323439"/>
              </a:xfrm>
              <a:prstGeom prst="rect">
                <a:avLst/>
              </a:prstGeom>
              <a:noFill/>
              <a:ln w="25400">
                <a:solidFill>
                  <a:schemeClr val="tx1"/>
                </a:solidFill>
              </a:ln>
            </p:spPr>
            <p:txBody>
              <a:bodyPr wrap="square" rtlCol="0">
                <a:spAutoFit/>
              </a:bodyPr>
              <a:lstStyle/>
              <a:p>
                <a:r>
                  <a:rPr lang="en-US" sz="2000" b="1" dirty="0">
                    <a:solidFill>
                      <a:srgbClr val="C00000"/>
                    </a:solidFill>
                  </a:rPr>
                  <a:t>POPL 2022</a:t>
                </a:r>
              </a:p>
              <a:p>
                <a:r>
                  <a:rPr lang="en-US" sz="2000" dirty="0">
                    <a:solidFill>
                      <a:srgbClr val="C00000"/>
                    </a:solidFill>
                  </a:rPr>
                  <a:t>New results (by Li </a:t>
                </a:r>
                <a:r>
                  <a:rPr lang="en-US" sz="2000" i="1" dirty="0">
                    <a:solidFill>
                      <a:srgbClr val="C00000"/>
                    </a:solidFill>
                  </a:rPr>
                  <a:t>et. al</a:t>
                </a:r>
                <a:r>
                  <a:rPr lang="en-US" sz="2000" dirty="0">
                    <a:solidFill>
                      <a:srgbClr val="C00000"/>
                    </a:solidFill>
                  </a:rPr>
                  <a:t>):</a:t>
                </a:r>
              </a:p>
              <a:p>
                <a:r>
                  <a:rPr lang="en-US" sz="2000" dirty="0">
                    <a:solidFill>
                      <a:srgbClr val="C00000"/>
                    </a:solidFill>
                  </a:rPr>
                  <a:t>O(m)-time pre-processing, O(</a:t>
                </a:r>
                <a14:m>
                  <m:oMath xmlns:m="http://schemas.openxmlformats.org/officeDocument/2006/math">
                    <m:r>
                      <a:rPr lang="en-US" sz="2000" b="0" i="1" smtClean="0">
                        <a:solidFill>
                          <a:srgbClr val="C00000"/>
                        </a:solidFill>
                        <a:latin typeface="Cambria Math" panose="02040503050406030204" pitchFamily="18" charset="0"/>
                      </a:rPr>
                      <m:t>𝑛</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𝛼</m:t>
                    </m:r>
                    <m:r>
                      <a:rPr lang="en-US" sz="2000" b="0" i="1" smtClean="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𝑛</m:t>
                    </m:r>
                    <m:r>
                      <a:rPr lang="en-US" sz="2000" b="0" i="1" smtClean="0">
                        <a:solidFill>
                          <a:srgbClr val="C00000"/>
                        </a:solidFill>
                        <a:latin typeface="Cambria Math" panose="02040503050406030204" pitchFamily="18" charset="0"/>
                      </a:rPr>
                      <m:t>)</m:t>
                    </m:r>
                  </m:oMath>
                </a14:m>
                <a:r>
                  <a:rPr lang="en-US" sz="2000" dirty="0">
                    <a:solidFill>
                      <a:srgbClr val="C00000"/>
                    </a:solidFill>
                  </a:rPr>
                  <a:t>)-time update, O(1)-time query</a:t>
                </a:r>
                <a:br>
                  <a:rPr lang="en-US" sz="2000" dirty="0">
                    <a:solidFill>
                      <a:srgbClr val="C00000"/>
                    </a:solidFill>
                  </a:rPr>
                </a:br>
                <a:r>
                  <a:rPr lang="en-US" sz="2000" b="1" dirty="0">
                    <a:solidFill>
                      <a:srgbClr val="C00000"/>
                    </a:solidFill>
                  </a:rPr>
                  <a:t>Wednesday@15:05  Algorithmic Verification 1 at Salon I</a:t>
                </a:r>
                <a:endParaRPr lang="en-US" sz="2000" dirty="0">
                  <a:solidFill>
                    <a:srgbClr val="C00000"/>
                  </a:solidFill>
                </a:endParaRPr>
              </a:p>
            </p:txBody>
          </p:sp>
        </mc:Choice>
        <mc:Fallback xmlns="">
          <p:sp>
            <p:nvSpPr>
              <p:cNvPr id="7" name="TextBox 6">
                <a:extLst>
                  <a:ext uri="{FF2B5EF4-FFF2-40B4-BE49-F238E27FC236}">
                    <a16:creationId xmlns:a16="http://schemas.microsoft.com/office/drawing/2014/main" id="{950B60DB-0B3D-3A4A-A316-FF3F813B9AD4}"/>
                  </a:ext>
                </a:extLst>
              </p:cNvPr>
              <p:cNvSpPr txBox="1">
                <a:spLocks noRot="1" noChangeAspect="1" noMove="1" noResize="1" noEditPoints="1" noAdjustHandles="1" noChangeArrowheads="1" noChangeShapeType="1" noTextEdit="1"/>
              </p:cNvSpPr>
              <p:nvPr/>
            </p:nvSpPr>
            <p:spPr>
              <a:xfrm>
                <a:off x="618682" y="4520146"/>
                <a:ext cx="7773410" cy="1323439"/>
              </a:xfrm>
              <a:prstGeom prst="rect">
                <a:avLst/>
              </a:prstGeom>
              <a:blipFill>
                <a:blip r:embed="rId2"/>
                <a:stretch>
                  <a:fillRect l="-650" t="-926" r="-488" b="-5556"/>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2352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F8CA-C1DC-3D48-B133-390E628DA30A}"/>
              </a:ext>
            </a:extLst>
          </p:cNvPr>
          <p:cNvSpPr>
            <a:spLocks noGrp="1"/>
          </p:cNvSpPr>
          <p:nvPr>
            <p:ph type="ctrTitle"/>
          </p:nvPr>
        </p:nvSpPr>
        <p:spPr>
          <a:xfrm>
            <a:off x="602535" y="1120576"/>
            <a:ext cx="8229600" cy="685800"/>
          </a:xfrm>
        </p:spPr>
        <p:txBody>
          <a:bodyPr/>
          <a:lstStyle/>
          <a:p>
            <a:r>
              <a:rPr lang="en-US" dirty="0"/>
              <a:t>1. Bidirected Dyck-Reachability</a:t>
            </a:r>
          </a:p>
        </p:txBody>
      </p:sp>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C00000">
                        <a:alpha val="50000"/>
                      </a:srgbClr>
                    </a:solidFill>
                  </a:rPr>
                  <a:t>a</a:t>
                </a:r>
                <a:endParaRPr kumimoji="0" lang="en-US" sz="1200" b="1" i="0" u="none" strike="noStrike" cap="none" normalizeH="0" baseline="0" dirty="0">
                  <a:ln>
                    <a:noFill/>
                  </a:ln>
                  <a:solidFill>
                    <a:srgbClr val="C00000">
                      <a:alpha val="50000"/>
                    </a:srgbClr>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rgbClr val="C00000">
                      <a:alpha val="50000"/>
                    </a:srgbClr>
                  </a:solidFill>
                </a:rPr>
                <a:t>M </a:t>
              </a:r>
              <a:r>
                <a:rPr lang="en-US" altLang="en-US" sz="1200" dirty="0">
                  <a:solidFill>
                    <a:srgbClr val="C00000">
                      <a:alpha val="50000"/>
                    </a:srgbClr>
                  </a:solidFill>
                  <a:sym typeface="Symbol" pitchFamily="18" charset="2"/>
                </a:rPr>
                <a:t> M  </a:t>
              </a:r>
              <a:r>
                <a:rPr lang="en-US" altLang="en-US" sz="1200" dirty="0" err="1">
                  <a:solidFill>
                    <a:srgbClr val="C00000">
                      <a:alpha val="50000"/>
                    </a:srgbClr>
                  </a:solidFill>
                  <a:sym typeface="Symbol" pitchFamily="18" charset="2"/>
                </a:rPr>
                <a:t>M</a:t>
              </a:r>
              <a:endParaRPr lang="en-US" altLang="en-US" sz="1200" dirty="0">
                <a:solidFill>
                  <a:srgbClr val="C00000">
                    <a:alpha val="50000"/>
                  </a:srgbClr>
                </a:solidFill>
                <a:sym typeface="Symbol" pitchFamily="18" charset="2"/>
              </a:endParaRPr>
            </a:p>
            <a:p>
              <a:r>
                <a:rPr lang="en-US" altLang="en-US" sz="1200" dirty="0">
                  <a:solidFill>
                    <a:srgbClr val="C00000">
                      <a:alpha val="50000"/>
                    </a:srgbClr>
                  </a:solidFill>
                </a:rPr>
                <a:t>      |   (  M  )</a:t>
              </a:r>
            </a:p>
            <a:p>
              <a:r>
                <a:rPr lang="en-US" altLang="en-US" sz="1200" dirty="0">
                  <a:solidFill>
                    <a:srgbClr val="C00000">
                      <a:alpha val="50000"/>
                    </a:srgbClr>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C00000">
                      <a:alpha val="50000"/>
                    </a:srgbClr>
                  </a:solidFill>
                  <a:latin typeface="+mj-lt"/>
                </a:rPr>
                <a:t>Reachability</a:t>
              </a:r>
              <a:br>
                <a:rPr lang="en-US" sz="900" dirty="0">
                  <a:solidFill>
                    <a:srgbClr val="C00000">
                      <a:alpha val="50000"/>
                    </a:srgbClr>
                  </a:solidFill>
                  <a:latin typeface="+mj-lt"/>
                </a:rPr>
              </a:br>
              <a:r>
                <a:rPr lang="en-US" sz="900" dirty="0">
                  <a:solidFill>
                    <a:srgbClr val="C00000">
                      <a:alpha val="50000"/>
                    </a:srgbClr>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642304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337C-8894-4F4C-8E4E-3725767ED272}"/>
              </a:ext>
            </a:extLst>
          </p:cNvPr>
          <p:cNvSpPr>
            <a:spLocks noGrp="1"/>
          </p:cNvSpPr>
          <p:nvPr>
            <p:ph type="title"/>
          </p:nvPr>
        </p:nvSpPr>
        <p:spPr/>
        <p:txBody>
          <a:bodyPr/>
          <a:lstStyle/>
          <a:p>
            <a:r>
              <a:rPr lang="en-US" dirty="0"/>
              <a:t>Summary 1</a:t>
            </a:r>
          </a:p>
        </p:txBody>
      </p:sp>
      <p:sp>
        <p:nvSpPr>
          <p:cNvPr id="3" name="Content Placeholder 2">
            <a:extLst>
              <a:ext uri="{FF2B5EF4-FFF2-40B4-BE49-F238E27FC236}">
                <a16:creationId xmlns:a16="http://schemas.microsoft.com/office/drawing/2014/main" id="{F449340F-FBF3-6A48-A87E-239D49725161}"/>
              </a:ext>
            </a:extLst>
          </p:cNvPr>
          <p:cNvSpPr>
            <a:spLocks noGrp="1"/>
          </p:cNvSpPr>
          <p:nvPr>
            <p:ph idx="1"/>
          </p:nvPr>
        </p:nvSpPr>
        <p:spPr/>
        <p:txBody>
          <a:bodyPr/>
          <a:lstStyle/>
          <a:p>
            <a:r>
              <a:rPr lang="en-US" dirty="0"/>
              <a:t>Past and present</a:t>
            </a:r>
          </a:p>
          <a:p>
            <a:pPr lvl="1"/>
            <a:r>
              <a:rPr lang="en-US" dirty="0"/>
              <a:t>Theoretical development</a:t>
            </a:r>
          </a:p>
          <a:p>
            <a:pPr lvl="1"/>
            <a:r>
              <a:rPr lang="en-US" dirty="0"/>
              <a:t>Practical applications</a:t>
            </a:r>
          </a:p>
          <a:p>
            <a:pPr lvl="1"/>
            <a:r>
              <a:rPr lang="en-US" dirty="0"/>
              <a:t>“Taming” undecidability</a:t>
            </a:r>
          </a:p>
          <a:p>
            <a:pPr lvl="2"/>
            <a:r>
              <a:rPr lang="en-US" dirty="0"/>
              <a:t>New algorithms</a:t>
            </a:r>
          </a:p>
          <a:p>
            <a:pPr lvl="2"/>
            <a:r>
              <a:rPr lang="en-US" dirty="0"/>
              <a:t>Graph simplification</a:t>
            </a:r>
          </a:p>
          <a:p>
            <a:pPr lvl="2"/>
            <a:endParaRPr lang="en-US" dirty="0"/>
          </a:p>
          <a:p>
            <a:r>
              <a:rPr lang="en-US" dirty="0"/>
              <a:t>Future</a:t>
            </a:r>
          </a:p>
          <a:p>
            <a:pPr lvl="1"/>
            <a:r>
              <a:rPr lang="en-US" dirty="0"/>
              <a:t>Practical, decidable variants</a:t>
            </a:r>
          </a:p>
          <a:p>
            <a:pPr lvl="1"/>
            <a:r>
              <a:rPr lang="en-US" dirty="0"/>
              <a:t>Dynamic variants</a:t>
            </a:r>
          </a:p>
          <a:p>
            <a:pPr lvl="1"/>
            <a:r>
              <a:rPr lang="en-US" dirty="0"/>
              <a:t>Applications, applications</a:t>
            </a:r>
          </a:p>
        </p:txBody>
      </p:sp>
      <p:sp>
        <p:nvSpPr>
          <p:cNvPr id="4" name="Slide Number Placeholder 3">
            <a:extLst>
              <a:ext uri="{FF2B5EF4-FFF2-40B4-BE49-F238E27FC236}">
                <a16:creationId xmlns:a16="http://schemas.microsoft.com/office/drawing/2014/main" id="{E9F4A77D-C5A1-0A49-AC97-E444B8E8F030}"/>
              </a:ext>
            </a:extLst>
          </p:cNvPr>
          <p:cNvSpPr>
            <a:spLocks noGrp="1"/>
          </p:cNvSpPr>
          <p:nvPr>
            <p:ph type="sldNum" sz="quarter" idx="12"/>
          </p:nvPr>
        </p:nvSpPr>
        <p:spPr/>
        <p:txBody>
          <a:bodyPr/>
          <a:lstStyle/>
          <a:p>
            <a:fld id="{60AD1266-7CE3-2146-B859-359ABF1E0203}" type="slidenum">
              <a:rPr lang="en-US" smtClean="0"/>
              <a:t>60</a:t>
            </a:fld>
            <a:endParaRPr lang="en-US"/>
          </a:p>
        </p:txBody>
      </p:sp>
    </p:spTree>
    <p:extLst>
      <p:ext uri="{BB962C8B-B14F-4D97-AF65-F5344CB8AC3E}">
        <p14:creationId xmlns:p14="http://schemas.microsoft.com/office/powerpoint/2010/main" val="746491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337C-8894-4F4C-8E4E-3725767ED272}"/>
              </a:ext>
            </a:extLst>
          </p:cNvPr>
          <p:cNvSpPr>
            <a:spLocks noGrp="1"/>
          </p:cNvSpPr>
          <p:nvPr>
            <p:ph type="title"/>
          </p:nvPr>
        </p:nvSpPr>
        <p:spPr/>
        <p:txBody>
          <a:bodyPr/>
          <a:lstStyle/>
          <a:p>
            <a:r>
              <a:rPr lang="en-US" dirty="0"/>
              <a:t>Summary 2</a:t>
            </a:r>
          </a:p>
        </p:txBody>
      </p:sp>
      <p:sp>
        <p:nvSpPr>
          <p:cNvPr id="4" name="Slide Number Placeholder 3">
            <a:extLst>
              <a:ext uri="{FF2B5EF4-FFF2-40B4-BE49-F238E27FC236}">
                <a16:creationId xmlns:a16="http://schemas.microsoft.com/office/drawing/2014/main" id="{E9F4A77D-C5A1-0A49-AC97-E444B8E8F030}"/>
              </a:ext>
            </a:extLst>
          </p:cNvPr>
          <p:cNvSpPr>
            <a:spLocks noGrp="1"/>
          </p:cNvSpPr>
          <p:nvPr>
            <p:ph type="sldNum" sz="quarter" idx="12"/>
          </p:nvPr>
        </p:nvSpPr>
        <p:spPr/>
        <p:txBody>
          <a:bodyPr/>
          <a:lstStyle/>
          <a:p>
            <a:fld id="{60AD1266-7CE3-2146-B859-359ABF1E0203}" type="slidenum">
              <a:rPr lang="en-US" smtClean="0"/>
              <a:t>61</a:t>
            </a:fld>
            <a:endParaRPr lang="en-US"/>
          </a:p>
        </p:txBody>
      </p:sp>
      <p:sp>
        <p:nvSpPr>
          <p:cNvPr id="6" name="Content Placeholder 5">
            <a:extLst>
              <a:ext uri="{FF2B5EF4-FFF2-40B4-BE49-F238E27FC236}">
                <a16:creationId xmlns:a16="http://schemas.microsoft.com/office/drawing/2014/main" id="{FB9307EB-36C6-A648-AEA1-E7E53B63B8E8}"/>
              </a:ext>
            </a:extLst>
          </p:cNvPr>
          <p:cNvSpPr>
            <a:spLocks noGrp="1"/>
          </p:cNvSpPr>
          <p:nvPr>
            <p:ph idx="1"/>
          </p:nvPr>
        </p:nvSpPr>
        <p:spPr/>
        <p:txBody>
          <a:bodyPr/>
          <a:lstStyle/>
          <a:p>
            <a:r>
              <a:rPr lang="en-US" dirty="0"/>
              <a:t>The joy of research</a:t>
            </a:r>
          </a:p>
        </p:txBody>
      </p:sp>
      <p:sp>
        <p:nvSpPr>
          <p:cNvPr id="7" name="TextBox 6">
            <a:extLst>
              <a:ext uri="{FF2B5EF4-FFF2-40B4-BE49-F238E27FC236}">
                <a16:creationId xmlns:a16="http://schemas.microsoft.com/office/drawing/2014/main" id="{3F68F69E-59B2-C143-92DC-364F406C2D8E}"/>
              </a:ext>
            </a:extLst>
          </p:cNvPr>
          <p:cNvSpPr txBox="1"/>
          <p:nvPr/>
        </p:nvSpPr>
        <p:spPr>
          <a:xfrm>
            <a:off x="519774" y="2276912"/>
            <a:ext cx="34093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FastDyck</a:t>
            </a:r>
            <a:r>
              <a:rPr lang="en-US" dirty="0"/>
              <a:t> [Zhang et al. 2013]</a:t>
            </a:r>
          </a:p>
        </p:txBody>
      </p:sp>
      <p:sp>
        <p:nvSpPr>
          <p:cNvPr id="8" name="Right Arrow 7">
            <a:extLst>
              <a:ext uri="{FF2B5EF4-FFF2-40B4-BE49-F238E27FC236}">
                <a16:creationId xmlns:a16="http://schemas.microsoft.com/office/drawing/2014/main" id="{6B0623FA-2433-9548-A7AD-0B8820131673}"/>
              </a:ext>
            </a:extLst>
          </p:cNvPr>
          <p:cNvSpPr/>
          <p:nvPr/>
        </p:nvSpPr>
        <p:spPr bwMode="auto">
          <a:xfrm>
            <a:off x="4075438" y="2361663"/>
            <a:ext cx="623730" cy="211947"/>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0" name="TextBox 9">
            <a:extLst>
              <a:ext uri="{FF2B5EF4-FFF2-40B4-BE49-F238E27FC236}">
                <a16:creationId xmlns:a16="http://schemas.microsoft.com/office/drawing/2014/main" id="{20261908-D2B7-964F-AE66-5A4C8A32001E}"/>
              </a:ext>
            </a:extLst>
          </p:cNvPr>
          <p:cNvSpPr txBox="1"/>
          <p:nvPr/>
        </p:nvSpPr>
        <p:spPr>
          <a:xfrm>
            <a:off x="4941391" y="2276912"/>
            <a:ext cx="35001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OptDyck</a:t>
            </a:r>
            <a:r>
              <a:rPr lang="en-US" dirty="0"/>
              <a:t> [Chatterjee et al. 2019]</a:t>
            </a:r>
          </a:p>
        </p:txBody>
      </p:sp>
      <p:sp>
        <p:nvSpPr>
          <p:cNvPr id="12" name="TextBox 11">
            <a:extLst>
              <a:ext uri="{FF2B5EF4-FFF2-40B4-BE49-F238E27FC236}">
                <a16:creationId xmlns:a16="http://schemas.microsoft.com/office/drawing/2014/main" id="{58DF8483-5C59-A14F-BFE3-0E367FAECC68}"/>
              </a:ext>
            </a:extLst>
          </p:cNvPr>
          <p:cNvSpPr txBox="1"/>
          <p:nvPr/>
        </p:nvSpPr>
        <p:spPr>
          <a:xfrm>
            <a:off x="519774" y="3343175"/>
            <a:ext cx="34093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Simplification [Li et al. 2020]</a:t>
            </a:r>
          </a:p>
        </p:txBody>
      </p:sp>
      <p:sp>
        <p:nvSpPr>
          <p:cNvPr id="13" name="Right Arrow 12">
            <a:extLst>
              <a:ext uri="{FF2B5EF4-FFF2-40B4-BE49-F238E27FC236}">
                <a16:creationId xmlns:a16="http://schemas.microsoft.com/office/drawing/2014/main" id="{C112C7FC-A41B-A84E-9391-50F321B7C981}"/>
              </a:ext>
            </a:extLst>
          </p:cNvPr>
          <p:cNvSpPr/>
          <p:nvPr/>
        </p:nvSpPr>
        <p:spPr bwMode="auto">
          <a:xfrm>
            <a:off x="4075438" y="3427926"/>
            <a:ext cx="623730" cy="211947"/>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4" name="TextBox 13">
            <a:extLst>
              <a:ext uri="{FF2B5EF4-FFF2-40B4-BE49-F238E27FC236}">
                <a16:creationId xmlns:a16="http://schemas.microsoft.com/office/drawing/2014/main" id="{8C2AEC72-7EC6-8447-A851-6B91ADBBC84A}"/>
              </a:ext>
            </a:extLst>
          </p:cNvPr>
          <p:cNvSpPr txBox="1"/>
          <p:nvPr/>
        </p:nvSpPr>
        <p:spPr>
          <a:xfrm>
            <a:off x="4941391" y="3343175"/>
            <a:ext cx="35001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Simplification [Li et al. 2022]</a:t>
            </a:r>
          </a:p>
        </p:txBody>
      </p:sp>
      <p:sp>
        <p:nvSpPr>
          <p:cNvPr id="15" name="TextBox 14">
            <a:extLst>
              <a:ext uri="{FF2B5EF4-FFF2-40B4-BE49-F238E27FC236}">
                <a16:creationId xmlns:a16="http://schemas.microsoft.com/office/drawing/2014/main" id="{47F0E219-EEDD-CA47-A5FA-7B781C8B0792}"/>
              </a:ext>
            </a:extLst>
          </p:cNvPr>
          <p:cNvSpPr txBox="1"/>
          <p:nvPr/>
        </p:nvSpPr>
        <p:spPr>
          <a:xfrm>
            <a:off x="519774" y="4586320"/>
            <a:ext cx="34093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InterDyck-O(n</a:t>
            </a:r>
            <a:r>
              <a:rPr lang="en-US" baseline="30000" dirty="0"/>
              <a:t>7</a:t>
            </a:r>
            <a:r>
              <a:rPr lang="en-US" dirty="0"/>
              <a:t>) [Li et al. 2021]</a:t>
            </a:r>
          </a:p>
        </p:txBody>
      </p:sp>
      <p:sp>
        <p:nvSpPr>
          <p:cNvPr id="16" name="Right Arrow 15">
            <a:extLst>
              <a:ext uri="{FF2B5EF4-FFF2-40B4-BE49-F238E27FC236}">
                <a16:creationId xmlns:a16="http://schemas.microsoft.com/office/drawing/2014/main" id="{7C3000A8-FFB3-1C40-8770-3325236F72E2}"/>
              </a:ext>
            </a:extLst>
          </p:cNvPr>
          <p:cNvSpPr/>
          <p:nvPr/>
        </p:nvSpPr>
        <p:spPr bwMode="auto">
          <a:xfrm>
            <a:off x="4075438" y="4671071"/>
            <a:ext cx="623730" cy="211947"/>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chemeClr val="bg2"/>
              </a:solidFill>
              <a:effectLst/>
              <a:latin typeface="Arial" charset="0"/>
            </a:endParaRPr>
          </a:p>
        </p:txBody>
      </p:sp>
      <p:sp>
        <p:nvSpPr>
          <p:cNvPr id="17" name="TextBox 16">
            <a:extLst>
              <a:ext uri="{FF2B5EF4-FFF2-40B4-BE49-F238E27FC236}">
                <a16:creationId xmlns:a16="http://schemas.microsoft.com/office/drawing/2014/main" id="{1C93D2F3-832B-5C42-BD69-E7913C1D373C}"/>
              </a:ext>
            </a:extLst>
          </p:cNvPr>
          <p:cNvSpPr txBox="1"/>
          <p:nvPr/>
        </p:nvSpPr>
        <p:spPr>
          <a:xfrm>
            <a:off x="4941390" y="4478598"/>
            <a:ext cx="350015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InterDyck-O(n</a:t>
            </a:r>
            <a:r>
              <a:rPr lang="en-US" baseline="30000" dirty="0"/>
              <a:t>3</a:t>
            </a:r>
            <a:r>
              <a:rPr lang="en-US" dirty="0"/>
              <a:t>) </a:t>
            </a:r>
            <a:br>
              <a:rPr lang="en-US" dirty="0"/>
            </a:br>
            <a:r>
              <a:rPr lang="en-US" sz="1400" dirty="0">
                <a:solidFill>
                  <a:schemeClr val="tx1"/>
                </a:solidFill>
              </a:rPr>
              <a:t>[</a:t>
            </a:r>
            <a:r>
              <a:rPr lang="en-US" sz="1400" dirty="0" err="1">
                <a:solidFill>
                  <a:schemeClr val="tx1"/>
                </a:solidFill>
              </a:rPr>
              <a:t>Kjelstrøm</a:t>
            </a:r>
            <a:r>
              <a:rPr lang="en-US" sz="1400" dirty="0">
                <a:solidFill>
                  <a:schemeClr val="tx1"/>
                </a:solidFill>
              </a:rPr>
              <a:t> and </a:t>
            </a:r>
            <a:r>
              <a:rPr lang="en-US" sz="1400" dirty="0" err="1">
                <a:solidFill>
                  <a:schemeClr val="tx1"/>
                </a:solidFill>
              </a:rPr>
              <a:t>Pavlogiannis</a:t>
            </a:r>
            <a:r>
              <a:rPr lang="en-US" sz="1400" dirty="0">
                <a:solidFill>
                  <a:schemeClr val="tx1"/>
                </a:solidFill>
              </a:rPr>
              <a:t> 2022]</a:t>
            </a:r>
          </a:p>
        </p:txBody>
      </p:sp>
    </p:spTree>
    <p:extLst>
      <p:ext uri="{BB962C8B-B14F-4D97-AF65-F5344CB8AC3E}">
        <p14:creationId xmlns:p14="http://schemas.microsoft.com/office/powerpoint/2010/main" val="20320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F8CA-C1DC-3D48-B133-390E628DA30A}"/>
              </a:ext>
            </a:extLst>
          </p:cNvPr>
          <p:cNvSpPr>
            <a:spLocks noGrp="1"/>
          </p:cNvSpPr>
          <p:nvPr>
            <p:ph type="ctrTitle"/>
          </p:nvPr>
        </p:nvSpPr>
        <p:spPr>
          <a:xfrm>
            <a:off x="602535" y="1120576"/>
            <a:ext cx="8229600" cy="685800"/>
          </a:xfrm>
        </p:spPr>
        <p:txBody>
          <a:bodyPr/>
          <a:lstStyle/>
          <a:p>
            <a:r>
              <a:rPr lang="en-US" dirty="0"/>
              <a:t>1. Bidirected Dyck-Reachability</a:t>
            </a:r>
          </a:p>
        </p:txBody>
      </p:sp>
      <p:grpSp>
        <p:nvGrpSpPr>
          <p:cNvPr id="30" name="Group 29">
            <a:extLst>
              <a:ext uri="{FF2B5EF4-FFF2-40B4-BE49-F238E27FC236}">
                <a16:creationId xmlns:a16="http://schemas.microsoft.com/office/drawing/2014/main" id="{20D7CF01-3FF9-AF44-811E-86913412B9C0}"/>
              </a:ext>
            </a:extLst>
          </p:cNvPr>
          <p:cNvGrpSpPr/>
          <p:nvPr/>
        </p:nvGrpSpPr>
        <p:grpSpPr>
          <a:xfrm>
            <a:off x="329514" y="3598075"/>
            <a:ext cx="4319935" cy="1386576"/>
            <a:chOff x="903803" y="2631287"/>
            <a:chExt cx="5993560" cy="1837767"/>
          </a:xfrm>
        </p:grpSpPr>
        <p:sp>
          <p:nvSpPr>
            <p:cNvPr id="6" name="TextBox 5">
              <a:extLst>
                <a:ext uri="{FF2B5EF4-FFF2-40B4-BE49-F238E27FC236}">
                  <a16:creationId xmlns:a16="http://schemas.microsoft.com/office/drawing/2014/main" id="{2F03C981-8581-4145-AFDB-8809A85CACC1}"/>
                </a:ext>
              </a:extLst>
            </p:cNvPr>
            <p:cNvSpPr txBox="1"/>
            <p:nvPr/>
          </p:nvSpPr>
          <p:spPr>
            <a:xfrm>
              <a:off x="1102125" y="2999433"/>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Formulation</a:t>
              </a:r>
            </a:p>
          </p:txBody>
        </p:sp>
        <p:sp>
          <p:nvSpPr>
            <p:cNvPr id="7" name="TextBox 6">
              <a:extLst>
                <a:ext uri="{FF2B5EF4-FFF2-40B4-BE49-F238E27FC236}">
                  <a16:creationId xmlns:a16="http://schemas.microsoft.com/office/drawing/2014/main" id="{B8B2BE49-2D0D-9749-BDA9-73C812940A0D}"/>
                </a:ext>
              </a:extLst>
            </p:cNvPr>
            <p:cNvSpPr txBox="1"/>
            <p:nvPr/>
          </p:nvSpPr>
          <p:spPr>
            <a:xfrm>
              <a:off x="2916623" y="3000380"/>
              <a:ext cx="1464873" cy="367134"/>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Graph</a:t>
              </a:r>
            </a:p>
          </p:txBody>
        </p:sp>
        <p:sp>
          <p:nvSpPr>
            <p:cNvPr id="8" name="TextBox 7">
              <a:extLst>
                <a:ext uri="{FF2B5EF4-FFF2-40B4-BE49-F238E27FC236}">
                  <a16:creationId xmlns:a16="http://schemas.microsoft.com/office/drawing/2014/main" id="{19FE8EE5-5C7B-674A-8C5D-000E7ECD924B}"/>
                </a:ext>
              </a:extLst>
            </p:cNvPr>
            <p:cNvSpPr txBox="1"/>
            <p:nvPr/>
          </p:nvSpPr>
          <p:spPr>
            <a:xfrm>
              <a:off x="5083453" y="2999433"/>
              <a:ext cx="1464873" cy="367134"/>
            </a:xfrm>
            <a:prstGeom prst="rect">
              <a:avLst/>
            </a:prstGeom>
            <a:noFill/>
            <a:ln w="25400">
              <a:solidFill>
                <a:schemeClr val="tx1"/>
              </a:solidFill>
            </a:ln>
          </p:spPr>
          <p:txBody>
            <a:bodyPr wrap="square" rtlCol="0">
              <a:spAutoFit/>
            </a:bodyPr>
            <a:lstStyle/>
            <a:p>
              <a:pPr algn="ctr"/>
              <a:r>
                <a:rPr lang="en-US" sz="1200" dirty="0"/>
                <a:t>Algorithm</a:t>
              </a:r>
            </a:p>
          </p:txBody>
        </p:sp>
        <p:sp>
          <p:nvSpPr>
            <p:cNvPr id="9" name="Rounded Rectangle 8">
              <a:extLst>
                <a:ext uri="{FF2B5EF4-FFF2-40B4-BE49-F238E27FC236}">
                  <a16:creationId xmlns:a16="http://schemas.microsoft.com/office/drawing/2014/main" id="{86147955-2088-2D49-BD07-CB9D9DC5BF47}"/>
                </a:ext>
              </a:extLst>
            </p:cNvPr>
            <p:cNvSpPr/>
            <p:nvPr/>
          </p:nvSpPr>
          <p:spPr bwMode="auto">
            <a:xfrm>
              <a:off x="903803" y="2631287"/>
              <a:ext cx="5993560" cy="1837767"/>
            </a:xfrm>
            <a:prstGeom prst="roundRect">
              <a:avLst/>
            </a:prstGeom>
            <a:noFill/>
            <a:ln w="19050" cap="flat" cmpd="sng" algn="ctr">
              <a:solidFill>
                <a:srgbClr val="C00000">
                  <a:alpha val="50000"/>
                </a:srgbClr>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a:ln>
                  <a:noFill/>
                </a:ln>
                <a:solidFill>
                  <a:srgbClr val="C00000">
                    <a:alpha val="50000"/>
                  </a:srgbClr>
                </a:solidFill>
                <a:effectLst/>
                <a:latin typeface="Arial" charset="0"/>
              </a:endParaRPr>
            </a:p>
          </p:txBody>
        </p:sp>
        <p:grpSp>
          <p:nvGrpSpPr>
            <p:cNvPr id="10" name="Group 9">
              <a:extLst>
                <a:ext uri="{FF2B5EF4-FFF2-40B4-BE49-F238E27FC236}">
                  <a16:creationId xmlns:a16="http://schemas.microsoft.com/office/drawing/2014/main" id="{0CBCD0C0-1826-AF48-BAA8-EE87D49A51E1}"/>
                </a:ext>
              </a:extLst>
            </p:cNvPr>
            <p:cNvGrpSpPr/>
            <p:nvPr/>
          </p:nvGrpSpPr>
          <p:grpSpPr>
            <a:xfrm>
              <a:off x="2793242" y="3626459"/>
              <a:ext cx="1857482" cy="709616"/>
              <a:chOff x="3573325" y="4956546"/>
              <a:chExt cx="2341509" cy="862545"/>
            </a:xfrm>
          </p:grpSpPr>
          <p:sp>
            <p:nvSpPr>
              <p:cNvPr id="11" name="Oval 10">
                <a:extLst>
                  <a:ext uri="{FF2B5EF4-FFF2-40B4-BE49-F238E27FC236}">
                    <a16:creationId xmlns:a16="http://schemas.microsoft.com/office/drawing/2014/main" id="{432C62CB-E1D1-184A-B778-B9B358D1950D}"/>
                  </a:ext>
                </a:extLst>
              </p:cNvPr>
              <p:cNvSpPr/>
              <p:nvPr/>
            </p:nvSpPr>
            <p:spPr bwMode="auto">
              <a:xfrm>
                <a:off x="3573325"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1" dirty="0">
                    <a:solidFill>
                      <a:srgbClr val="C00000">
                        <a:alpha val="50000"/>
                      </a:srgbClr>
                    </a:solidFill>
                  </a:rPr>
                  <a:t>a</a:t>
                </a:r>
                <a:endParaRPr kumimoji="0" lang="en-US" sz="1200" b="1" i="0" u="none" strike="noStrike" cap="none" normalizeH="0" baseline="0" dirty="0">
                  <a:ln>
                    <a:noFill/>
                  </a:ln>
                  <a:solidFill>
                    <a:srgbClr val="C00000">
                      <a:alpha val="50000"/>
                    </a:srgbClr>
                  </a:solidFill>
                  <a:effectLst/>
                </a:endParaRPr>
              </a:p>
            </p:txBody>
          </p:sp>
          <p:sp>
            <p:nvSpPr>
              <p:cNvPr id="12" name="Oval 11">
                <a:extLst>
                  <a:ext uri="{FF2B5EF4-FFF2-40B4-BE49-F238E27FC236}">
                    <a16:creationId xmlns:a16="http://schemas.microsoft.com/office/drawing/2014/main" id="{2345DF90-FC55-0E47-BC3E-71CDED647140}"/>
                  </a:ext>
                </a:extLst>
              </p:cNvPr>
              <p:cNvSpPr/>
              <p:nvPr/>
            </p:nvSpPr>
            <p:spPr bwMode="auto">
              <a:xfrm>
                <a:off x="4572000"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b</a:t>
                </a:r>
              </a:p>
            </p:txBody>
          </p:sp>
          <p:cxnSp>
            <p:nvCxnSpPr>
              <p:cNvPr id="13" name="Straight Arrow Connector 12">
                <a:extLst>
                  <a:ext uri="{FF2B5EF4-FFF2-40B4-BE49-F238E27FC236}">
                    <a16:creationId xmlns:a16="http://schemas.microsoft.com/office/drawing/2014/main" id="{AF258E27-82B0-5F4C-A754-EE6E6C7BC961}"/>
                  </a:ext>
                </a:extLst>
              </p:cNvPr>
              <p:cNvCxnSpPr>
                <a:cxnSpLocks/>
                <a:stCxn id="11" idx="6"/>
              </p:cNvCxnSpPr>
              <p:nvPr/>
            </p:nvCxnSpPr>
            <p:spPr bwMode="auto">
              <a:xfrm>
                <a:off x="3906383" y="5430428"/>
                <a:ext cx="651991"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0DBF35B-7842-6245-9CBF-D6D56DEE85FC}"/>
                      </a:ext>
                    </a:extLst>
                  </p:cNvPr>
                  <p:cNvSpPr txBox="1"/>
                  <p:nvPr/>
                </p:nvSpPr>
                <p:spPr>
                  <a:xfrm>
                    <a:off x="3988137" y="4956546"/>
                    <a:ext cx="444583"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4" name="TextBox 13">
                    <a:extLst>
                      <a:ext uri="{FF2B5EF4-FFF2-40B4-BE49-F238E27FC236}">
                        <a16:creationId xmlns:a16="http://schemas.microsoft.com/office/drawing/2014/main" id="{40DBF35B-7842-6245-9CBF-D6D56DEE85FC}"/>
                      </a:ext>
                    </a:extLst>
                  </p:cNvPr>
                  <p:cNvSpPr txBox="1">
                    <a:spLocks noRot="1" noChangeAspect="1" noMove="1" noResize="1" noEditPoints="1" noAdjustHandles="1" noChangeArrowheads="1" noChangeShapeType="1" noTextEdit="1"/>
                  </p:cNvSpPr>
                  <p:nvPr/>
                </p:nvSpPr>
                <p:spPr>
                  <a:xfrm>
                    <a:off x="3988137" y="4956546"/>
                    <a:ext cx="444583" cy="842927"/>
                  </a:xfrm>
                  <a:prstGeom prst="rect">
                    <a:avLst/>
                  </a:prstGeom>
                  <a:blipFill>
                    <a:blip r:embed="rId2"/>
                    <a:stretch>
                      <a:fillRect/>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0125F549-0597-1C4C-8739-BBB9C8A97912}"/>
                  </a:ext>
                </a:extLst>
              </p:cNvPr>
              <p:cNvSpPr/>
              <p:nvPr/>
            </p:nvSpPr>
            <p:spPr bwMode="auto">
              <a:xfrm>
                <a:off x="5581776" y="5257979"/>
                <a:ext cx="333058" cy="344898"/>
              </a:xfrm>
              <a:prstGeom prst="ellipse">
                <a:avLst/>
              </a:prstGeom>
              <a:noFill/>
              <a:ln w="25400" cap="flat" cmpd="sng" algn="ctr">
                <a:solidFill>
                  <a:srgbClr val="C00000">
                    <a:alpha val="50000"/>
                  </a:srgbClr>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C00000">
                        <a:alpha val="50000"/>
                      </a:srgbClr>
                    </a:solidFill>
                    <a:effectLst/>
                  </a:rPr>
                  <a:t>C</a:t>
                </a:r>
              </a:p>
            </p:txBody>
          </p:sp>
          <p:cxnSp>
            <p:nvCxnSpPr>
              <p:cNvPr id="16" name="Straight Arrow Connector 15">
                <a:extLst>
                  <a:ext uri="{FF2B5EF4-FFF2-40B4-BE49-F238E27FC236}">
                    <a16:creationId xmlns:a16="http://schemas.microsoft.com/office/drawing/2014/main" id="{2D01B648-425A-5349-B446-C7065C5C8D84}"/>
                  </a:ext>
                </a:extLst>
              </p:cNvPr>
              <p:cNvCxnSpPr>
                <a:cxnSpLocks/>
              </p:cNvCxnSpPr>
              <p:nvPr/>
            </p:nvCxnSpPr>
            <p:spPr bwMode="auto">
              <a:xfrm>
                <a:off x="4905058" y="5430428"/>
                <a:ext cx="670662" cy="0"/>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FC6E684-0616-0F40-BB09-896177A1CAF6}"/>
                      </a:ext>
                    </a:extLst>
                  </p:cNvPr>
                  <p:cNvSpPr txBox="1"/>
                  <p:nvPr/>
                </p:nvSpPr>
                <p:spPr>
                  <a:xfrm>
                    <a:off x="5044340" y="4976164"/>
                    <a:ext cx="332518" cy="8429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C00000">
                                  <a:alpha val="50000"/>
                                </a:srgbClr>
                              </a:solidFill>
                              <a:latin typeface="Cambria Math" panose="02040503050406030204" pitchFamily="18" charset="0"/>
                            </a:rPr>
                            <m:t>)</m:t>
                          </m:r>
                        </m:oMath>
                      </m:oMathPara>
                    </a14:m>
                    <a:endParaRPr lang="en-US" sz="1400" b="0" dirty="0">
                      <a:solidFill>
                        <a:srgbClr val="C00000">
                          <a:alpha val="50000"/>
                        </a:srgbClr>
                      </a:solidFill>
                    </a:endParaRPr>
                  </a:p>
                  <a:p>
                    <a:endParaRPr lang="en-US" sz="1400" dirty="0">
                      <a:solidFill>
                        <a:srgbClr val="C00000">
                          <a:alpha val="50000"/>
                        </a:srgbClr>
                      </a:solidFill>
                    </a:endParaRPr>
                  </a:p>
                </p:txBody>
              </p:sp>
            </mc:Choice>
            <mc:Fallback xmlns="">
              <p:sp>
                <p:nvSpPr>
                  <p:cNvPr id="17" name="TextBox 16">
                    <a:extLst>
                      <a:ext uri="{FF2B5EF4-FFF2-40B4-BE49-F238E27FC236}">
                        <a16:creationId xmlns:a16="http://schemas.microsoft.com/office/drawing/2014/main" id="{4FC6E684-0616-0F40-BB09-896177A1CAF6}"/>
                      </a:ext>
                    </a:extLst>
                  </p:cNvPr>
                  <p:cNvSpPr txBox="1">
                    <a:spLocks noRot="1" noChangeAspect="1" noMove="1" noResize="1" noEditPoints="1" noAdjustHandles="1" noChangeArrowheads="1" noChangeShapeType="1" noTextEdit="1"/>
                  </p:cNvSpPr>
                  <p:nvPr/>
                </p:nvSpPr>
                <p:spPr>
                  <a:xfrm>
                    <a:off x="5044340" y="4976164"/>
                    <a:ext cx="332518" cy="842927"/>
                  </a:xfrm>
                  <a:prstGeom prst="rect">
                    <a:avLst/>
                  </a:prstGeom>
                  <a:blipFill>
                    <a:blip r:embed="rId3"/>
                    <a:stretch>
                      <a:fillRect r="-25000"/>
                    </a:stretch>
                  </a:blipFill>
                </p:spPr>
                <p:txBody>
                  <a:bodyPr/>
                  <a:lstStyle/>
                  <a:p>
                    <a:r>
                      <a:rPr lang="en-US">
                        <a:noFill/>
                      </a:rPr>
                      <a:t> </a:t>
                    </a:r>
                  </a:p>
                </p:txBody>
              </p:sp>
            </mc:Fallback>
          </mc:AlternateContent>
        </p:grpSp>
        <p:sp>
          <p:nvSpPr>
            <p:cNvPr id="18" name="Text Box 1069">
              <a:extLst>
                <a:ext uri="{FF2B5EF4-FFF2-40B4-BE49-F238E27FC236}">
                  <a16:creationId xmlns:a16="http://schemas.microsoft.com/office/drawing/2014/main" id="{62EC81CD-7259-F740-A9EB-23A34A5137AA}"/>
                </a:ext>
              </a:extLst>
            </p:cNvPr>
            <p:cNvSpPr txBox="1">
              <a:spLocks noChangeArrowheads="1"/>
            </p:cNvSpPr>
            <p:nvPr/>
          </p:nvSpPr>
          <p:spPr bwMode="auto">
            <a:xfrm>
              <a:off x="1118105" y="3490586"/>
              <a:ext cx="1412708" cy="8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dirty="0">
                  <a:solidFill>
                    <a:srgbClr val="C00000">
                      <a:alpha val="50000"/>
                    </a:srgbClr>
                  </a:solidFill>
                </a:rPr>
                <a:t>M </a:t>
              </a:r>
              <a:r>
                <a:rPr lang="en-US" altLang="en-US" sz="1200" dirty="0">
                  <a:solidFill>
                    <a:srgbClr val="C00000">
                      <a:alpha val="50000"/>
                    </a:srgbClr>
                  </a:solidFill>
                  <a:sym typeface="Symbol" pitchFamily="18" charset="2"/>
                </a:rPr>
                <a:t> M  </a:t>
              </a:r>
              <a:r>
                <a:rPr lang="en-US" altLang="en-US" sz="1200" dirty="0" err="1">
                  <a:solidFill>
                    <a:srgbClr val="C00000">
                      <a:alpha val="50000"/>
                    </a:srgbClr>
                  </a:solidFill>
                  <a:sym typeface="Symbol" pitchFamily="18" charset="2"/>
                </a:rPr>
                <a:t>M</a:t>
              </a:r>
              <a:endParaRPr lang="en-US" altLang="en-US" sz="1200" dirty="0">
                <a:solidFill>
                  <a:srgbClr val="C00000">
                    <a:alpha val="50000"/>
                  </a:srgbClr>
                </a:solidFill>
                <a:sym typeface="Symbol" pitchFamily="18" charset="2"/>
              </a:endParaRPr>
            </a:p>
            <a:p>
              <a:r>
                <a:rPr lang="en-US" altLang="en-US" sz="1200" dirty="0">
                  <a:solidFill>
                    <a:srgbClr val="C00000">
                      <a:alpha val="50000"/>
                    </a:srgbClr>
                  </a:solidFill>
                </a:rPr>
                <a:t>      |   (  M  )</a:t>
              </a:r>
            </a:p>
            <a:p>
              <a:r>
                <a:rPr lang="en-US" altLang="en-US" sz="1200" dirty="0">
                  <a:solidFill>
                    <a:srgbClr val="C00000">
                      <a:alpha val="50000"/>
                    </a:srgbClr>
                  </a:solidFill>
                </a:rPr>
                <a:t>      |   (  )</a:t>
              </a:r>
            </a:p>
          </p:txBody>
        </p:sp>
        <p:sp>
          <p:nvSpPr>
            <p:cNvPr id="19" name="Can 18">
              <a:extLst>
                <a:ext uri="{FF2B5EF4-FFF2-40B4-BE49-F238E27FC236}">
                  <a16:creationId xmlns:a16="http://schemas.microsoft.com/office/drawing/2014/main" id="{50BC044B-8FE8-204D-B87A-2BEFC0D053CC}"/>
                </a:ext>
              </a:extLst>
            </p:cNvPr>
            <p:cNvSpPr/>
            <p:nvPr/>
          </p:nvSpPr>
          <p:spPr>
            <a:xfrm>
              <a:off x="5027531" y="3586610"/>
              <a:ext cx="1373329" cy="701631"/>
            </a:xfrm>
            <a:prstGeom prst="can">
              <a:avLst/>
            </a:prstGeom>
            <a:solidFill>
              <a:schemeClr val="bg1">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mj-lt"/>
                </a:rPr>
                <a:t>Reachability</a:t>
              </a:r>
              <a:br>
                <a:rPr lang="en-US" sz="900" dirty="0">
                  <a:solidFill>
                    <a:schemeClr val="tx1"/>
                  </a:solidFill>
                  <a:latin typeface="+mj-lt"/>
                </a:rPr>
              </a:br>
              <a:r>
                <a:rPr lang="en-US" sz="900" dirty="0">
                  <a:solidFill>
                    <a:schemeClr val="tx1"/>
                  </a:solidFill>
                  <a:latin typeface="+mj-lt"/>
                </a:rPr>
                <a:t>Framework</a:t>
              </a:r>
            </a:p>
          </p:txBody>
        </p:sp>
      </p:grpSp>
      <p:grpSp>
        <p:nvGrpSpPr>
          <p:cNvPr id="29" name="Group 28">
            <a:extLst>
              <a:ext uri="{FF2B5EF4-FFF2-40B4-BE49-F238E27FC236}">
                <a16:creationId xmlns:a16="http://schemas.microsoft.com/office/drawing/2014/main" id="{1C68A1AC-B35F-7349-A28E-3D7182A06D9F}"/>
              </a:ext>
            </a:extLst>
          </p:cNvPr>
          <p:cNvGrpSpPr/>
          <p:nvPr/>
        </p:nvGrpSpPr>
        <p:grpSpPr>
          <a:xfrm>
            <a:off x="5359232" y="3362560"/>
            <a:ext cx="3522766" cy="1853456"/>
            <a:chOff x="745431" y="2382510"/>
            <a:chExt cx="7031939" cy="2924771"/>
          </a:xfrm>
        </p:grpSpPr>
        <p:sp>
          <p:nvSpPr>
            <p:cNvPr id="20" name="TextBox 19">
              <a:extLst>
                <a:ext uri="{FF2B5EF4-FFF2-40B4-BE49-F238E27FC236}">
                  <a16:creationId xmlns:a16="http://schemas.microsoft.com/office/drawing/2014/main" id="{4D9B95FE-6B3B-4C4D-9830-68B991741BB8}"/>
                </a:ext>
              </a:extLst>
            </p:cNvPr>
            <p:cNvSpPr txBox="1"/>
            <p:nvPr/>
          </p:nvSpPr>
          <p:spPr>
            <a:xfrm>
              <a:off x="3891168" y="4870174"/>
              <a:ext cx="1979529" cy="437107"/>
            </a:xfrm>
            <a:prstGeom prst="rect">
              <a:avLst/>
            </a:prstGeom>
            <a:noFill/>
            <a:ln w="25400">
              <a:solidFill>
                <a:schemeClr val="tx1"/>
              </a:solidFill>
            </a:ln>
          </p:spPr>
          <p:txBody>
            <a:bodyPr wrap="square" rtlCol="0">
              <a:spAutoFit/>
            </a:bodyPr>
            <a:lstStyle/>
            <a:p>
              <a:pPr algn="ctr"/>
              <a:r>
                <a:rPr lang="en-US" sz="1200" dirty="0"/>
                <a:t>Dyck-reach</a:t>
              </a:r>
            </a:p>
          </p:txBody>
        </p:sp>
        <p:cxnSp>
          <p:nvCxnSpPr>
            <p:cNvPr id="21" name="Straight Arrow Connector 20">
              <a:extLst>
                <a:ext uri="{FF2B5EF4-FFF2-40B4-BE49-F238E27FC236}">
                  <a16:creationId xmlns:a16="http://schemas.microsoft.com/office/drawing/2014/main" id="{F95E4CD0-576E-4745-98AE-8F7EB2319BE9}"/>
                </a:ext>
              </a:extLst>
            </p:cNvPr>
            <p:cNvCxnSpPr>
              <a:cxnSpLocks/>
              <a:stCxn id="20" idx="0"/>
              <a:endCxn id="22" idx="2"/>
            </p:cNvCxnSpPr>
            <p:nvPr/>
          </p:nvCxnSpPr>
          <p:spPr bwMode="auto">
            <a:xfrm flipH="1" flipV="1">
              <a:off x="2276060" y="3991571"/>
              <a:ext cx="2604873" cy="878602"/>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sp>
          <p:nvSpPr>
            <p:cNvPr id="22" name="TextBox 21">
              <a:extLst>
                <a:ext uri="{FF2B5EF4-FFF2-40B4-BE49-F238E27FC236}">
                  <a16:creationId xmlns:a16="http://schemas.microsoft.com/office/drawing/2014/main" id="{7839D2DD-BBA8-1B42-8921-9A243F2E7F04}"/>
                </a:ext>
              </a:extLst>
            </p:cNvPr>
            <p:cNvSpPr txBox="1"/>
            <p:nvPr/>
          </p:nvSpPr>
          <p:spPr>
            <a:xfrm>
              <a:off x="1366628" y="3554464"/>
              <a:ext cx="1818862"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CFL-reach</a:t>
              </a:r>
            </a:p>
          </p:txBody>
        </p:sp>
        <p:sp>
          <p:nvSpPr>
            <p:cNvPr id="23" name="TextBox 22">
              <a:extLst>
                <a:ext uri="{FF2B5EF4-FFF2-40B4-BE49-F238E27FC236}">
                  <a16:creationId xmlns:a16="http://schemas.microsoft.com/office/drawing/2014/main" id="{4D9A08A0-D6D7-1E41-8D35-B62B9EF88EFB}"/>
                </a:ext>
              </a:extLst>
            </p:cNvPr>
            <p:cNvSpPr txBox="1"/>
            <p:nvPr/>
          </p:nvSpPr>
          <p:spPr>
            <a:xfrm>
              <a:off x="745431" y="2382510"/>
              <a:ext cx="3061255" cy="437107"/>
            </a:xfrm>
            <a:prstGeom prst="rect">
              <a:avLst/>
            </a:prstGeom>
            <a:noFill/>
            <a:ln w="25400">
              <a:solidFill>
                <a:schemeClr val="accent1">
                  <a:alpha val="50000"/>
                </a:schemeClr>
              </a:solidFill>
            </a:ln>
          </p:spPr>
          <p:txBody>
            <a:bodyPr wrap="square" rtlCol="0">
              <a:spAutoFit/>
            </a:bodyPr>
            <a:lstStyle/>
            <a:p>
              <a:pPr algn="ctr"/>
              <a:r>
                <a:rPr lang="en-US" sz="1200" dirty="0">
                  <a:solidFill>
                    <a:schemeClr val="accent1">
                      <a:alpha val="50000"/>
                    </a:schemeClr>
                  </a:solidFill>
                </a:rPr>
                <a:t>WPDS, NWA</a:t>
              </a:r>
            </a:p>
          </p:txBody>
        </p:sp>
        <p:sp>
          <p:nvSpPr>
            <p:cNvPr id="24" name="TextBox 23">
              <a:extLst>
                <a:ext uri="{FF2B5EF4-FFF2-40B4-BE49-F238E27FC236}">
                  <a16:creationId xmlns:a16="http://schemas.microsoft.com/office/drawing/2014/main" id="{B3A09EAF-8310-B840-A7FF-CF7351190B23}"/>
                </a:ext>
              </a:extLst>
            </p:cNvPr>
            <p:cNvSpPr txBox="1"/>
            <p:nvPr/>
          </p:nvSpPr>
          <p:spPr>
            <a:xfrm>
              <a:off x="5958508" y="3554464"/>
              <a:ext cx="1818862" cy="728512"/>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InterDyck-reach</a:t>
              </a:r>
            </a:p>
          </p:txBody>
        </p:sp>
        <p:sp>
          <p:nvSpPr>
            <p:cNvPr id="25" name="TextBox 24">
              <a:extLst>
                <a:ext uri="{FF2B5EF4-FFF2-40B4-BE49-F238E27FC236}">
                  <a16:creationId xmlns:a16="http://schemas.microsoft.com/office/drawing/2014/main" id="{4E2B7A67-4167-CA4E-AFE2-808AAA63825E}"/>
                </a:ext>
              </a:extLst>
            </p:cNvPr>
            <p:cNvSpPr txBox="1"/>
            <p:nvPr/>
          </p:nvSpPr>
          <p:spPr>
            <a:xfrm>
              <a:off x="5958508" y="2384961"/>
              <a:ext cx="1818862" cy="437107"/>
            </a:xfrm>
            <a:prstGeom prst="rect">
              <a:avLst/>
            </a:prstGeom>
            <a:noFill/>
            <a:ln w="25400">
              <a:solidFill>
                <a:srgbClr val="C00000">
                  <a:alpha val="50000"/>
                </a:srgbClr>
              </a:solidFill>
            </a:ln>
          </p:spPr>
          <p:txBody>
            <a:bodyPr wrap="square" rtlCol="0">
              <a:spAutoFit/>
            </a:bodyPr>
            <a:lstStyle/>
            <a:p>
              <a:pPr algn="ctr"/>
              <a:r>
                <a:rPr lang="en-US" sz="1200" dirty="0">
                  <a:solidFill>
                    <a:srgbClr val="C00000">
                      <a:alpha val="50000"/>
                    </a:srgbClr>
                  </a:solidFill>
                </a:rPr>
                <a:t>LCL-reach</a:t>
              </a:r>
            </a:p>
          </p:txBody>
        </p:sp>
        <p:cxnSp>
          <p:nvCxnSpPr>
            <p:cNvPr id="26" name="Straight Arrow Connector 25">
              <a:extLst>
                <a:ext uri="{FF2B5EF4-FFF2-40B4-BE49-F238E27FC236}">
                  <a16:creationId xmlns:a16="http://schemas.microsoft.com/office/drawing/2014/main" id="{6247E262-C33F-9D45-91EC-D9A1D625547E}"/>
                </a:ext>
              </a:extLst>
            </p:cNvPr>
            <p:cNvCxnSpPr>
              <a:cxnSpLocks/>
              <a:stCxn id="20" idx="0"/>
              <a:endCxn id="24" idx="2"/>
            </p:cNvCxnSpPr>
            <p:nvPr/>
          </p:nvCxnSpPr>
          <p:spPr bwMode="auto">
            <a:xfrm flipV="1">
              <a:off x="4880933" y="4282976"/>
              <a:ext cx="1987007" cy="587198"/>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7D145734-D749-7946-9852-131BDECF8774}"/>
                </a:ext>
              </a:extLst>
            </p:cNvPr>
            <p:cNvCxnSpPr>
              <a:cxnSpLocks/>
              <a:stCxn id="22" idx="0"/>
              <a:endCxn id="23" idx="2"/>
            </p:cNvCxnSpPr>
            <p:nvPr/>
          </p:nvCxnSpPr>
          <p:spPr bwMode="auto">
            <a:xfrm flipH="1" flipV="1">
              <a:off x="2276058" y="2819617"/>
              <a:ext cx="2" cy="73484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83039BE7-BC63-EE4F-8BA1-A2BDC70E4DA1}"/>
                </a:ext>
              </a:extLst>
            </p:cNvPr>
            <p:cNvCxnSpPr>
              <a:cxnSpLocks/>
              <a:stCxn id="24" idx="0"/>
              <a:endCxn id="25" idx="2"/>
            </p:cNvCxnSpPr>
            <p:nvPr/>
          </p:nvCxnSpPr>
          <p:spPr bwMode="auto">
            <a:xfrm flipV="1">
              <a:off x="6867940" y="2822068"/>
              <a:ext cx="0" cy="732397"/>
            </a:xfrm>
            <a:prstGeom prst="straightConnector1">
              <a:avLst/>
            </a:prstGeom>
            <a:solidFill>
              <a:schemeClr val="accent1"/>
            </a:solidFill>
            <a:ln w="25400" cap="flat" cmpd="sng" algn="ctr">
              <a:solidFill>
                <a:srgbClr val="C00000">
                  <a:alpha val="50000"/>
                </a:srgbClr>
              </a:solidFill>
              <a:prstDash val="solid"/>
              <a:round/>
              <a:headEnd type="none" w="med" len="med"/>
              <a:tailEnd type="arrow"/>
            </a:ln>
            <a:effectLst/>
          </p:spPr>
        </p:cxnSp>
      </p:grpSp>
    </p:spTree>
    <p:extLst>
      <p:ext uri="{BB962C8B-B14F-4D97-AF65-F5344CB8AC3E}">
        <p14:creationId xmlns:p14="http://schemas.microsoft.com/office/powerpoint/2010/main" val="393844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FA34-3520-2A44-B8BC-41CB1E9A8E09}"/>
              </a:ext>
            </a:extLst>
          </p:cNvPr>
          <p:cNvSpPr>
            <a:spLocks noGrp="1"/>
          </p:cNvSpPr>
          <p:nvPr>
            <p:ph type="title"/>
          </p:nvPr>
        </p:nvSpPr>
        <p:spPr/>
        <p:txBody>
          <a:bodyPr/>
          <a:lstStyle/>
          <a:p>
            <a:r>
              <a:rPr lang="en-US" dirty="0"/>
              <a:t>Roads so far…</a:t>
            </a:r>
          </a:p>
        </p:txBody>
      </p:sp>
      <p:sp>
        <p:nvSpPr>
          <p:cNvPr id="3" name="Content Placeholder 2">
            <a:extLst>
              <a:ext uri="{FF2B5EF4-FFF2-40B4-BE49-F238E27FC236}">
                <a16:creationId xmlns:a16="http://schemas.microsoft.com/office/drawing/2014/main" id="{F45437CF-FAEF-0245-8406-E909762454BF}"/>
              </a:ext>
            </a:extLst>
          </p:cNvPr>
          <p:cNvSpPr>
            <a:spLocks noGrp="1"/>
          </p:cNvSpPr>
          <p:nvPr>
            <p:ph idx="1"/>
          </p:nvPr>
        </p:nvSpPr>
        <p:spPr/>
        <p:txBody>
          <a:bodyPr/>
          <a:lstStyle/>
          <a:p>
            <a:r>
              <a:rPr lang="en-US" dirty="0"/>
              <a:t>CFL-reachability</a:t>
            </a:r>
          </a:p>
          <a:p>
            <a:pPr lvl="1"/>
            <a:r>
              <a:rPr lang="en-US" dirty="0"/>
              <a:t>Cubic time algorithm [Reps 2000]</a:t>
            </a:r>
          </a:p>
          <a:p>
            <a:pPr lvl="1"/>
            <a:r>
              <a:rPr lang="en-US" dirty="0"/>
              <a:t>Cubic time lower bound [Chatterjee et al. 2019]</a:t>
            </a:r>
          </a:p>
          <a:p>
            <a:r>
              <a:rPr lang="en-US" dirty="0"/>
              <a:t>Revisiting..</a:t>
            </a:r>
          </a:p>
        </p:txBody>
      </p:sp>
      <p:sp>
        <p:nvSpPr>
          <p:cNvPr id="4" name="Slide Number Placeholder 3">
            <a:extLst>
              <a:ext uri="{FF2B5EF4-FFF2-40B4-BE49-F238E27FC236}">
                <a16:creationId xmlns:a16="http://schemas.microsoft.com/office/drawing/2014/main" id="{E85AACD2-8298-4549-A1E1-A6FF0E2FF30C}"/>
              </a:ext>
            </a:extLst>
          </p:cNvPr>
          <p:cNvSpPr>
            <a:spLocks noGrp="1"/>
          </p:cNvSpPr>
          <p:nvPr>
            <p:ph type="sldNum" sz="quarter" idx="12"/>
          </p:nvPr>
        </p:nvSpPr>
        <p:spPr/>
        <p:txBody>
          <a:bodyPr/>
          <a:lstStyle/>
          <a:p>
            <a:fld id="{60AD1266-7CE3-2146-B859-359ABF1E0203}" type="slidenum">
              <a:rPr lang="en-US" smtClean="0"/>
              <a:t>8</a:t>
            </a:fld>
            <a:endParaRPr lang="en-US"/>
          </a:p>
        </p:txBody>
      </p:sp>
      <p:grpSp>
        <p:nvGrpSpPr>
          <p:cNvPr id="21" name="Group 20">
            <a:extLst>
              <a:ext uri="{FF2B5EF4-FFF2-40B4-BE49-F238E27FC236}">
                <a16:creationId xmlns:a16="http://schemas.microsoft.com/office/drawing/2014/main" id="{CA82CB78-1266-3443-89CF-B3E7655D44D5}"/>
              </a:ext>
            </a:extLst>
          </p:cNvPr>
          <p:cNvGrpSpPr/>
          <p:nvPr/>
        </p:nvGrpSpPr>
        <p:grpSpPr>
          <a:xfrm>
            <a:off x="1538719" y="3481987"/>
            <a:ext cx="6176153" cy="2307376"/>
            <a:chOff x="745431" y="2382510"/>
            <a:chExt cx="7031939" cy="2870564"/>
          </a:xfrm>
        </p:grpSpPr>
        <p:sp>
          <p:nvSpPr>
            <p:cNvPr id="12" name="TextBox 11">
              <a:extLst>
                <a:ext uri="{FF2B5EF4-FFF2-40B4-BE49-F238E27FC236}">
                  <a16:creationId xmlns:a16="http://schemas.microsoft.com/office/drawing/2014/main" id="{CECA4271-927F-A040-8964-AB10FCE76C56}"/>
                </a:ext>
              </a:extLst>
            </p:cNvPr>
            <p:cNvSpPr txBox="1"/>
            <p:nvPr/>
          </p:nvSpPr>
          <p:spPr>
            <a:xfrm>
              <a:off x="3891169" y="4870174"/>
              <a:ext cx="1818861" cy="382900"/>
            </a:xfrm>
            <a:prstGeom prst="rect">
              <a:avLst/>
            </a:prstGeom>
            <a:noFill/>
            <a:ln w="25400">
              <a:solidFill>
                <a:srgbClr val="C00000"/>
              </a:solidFill>
            </a:ln>
          </p:spPr>
          <p:txBody>
            <a:bodyPr wrap="square" rtlCol="0">
              <a:spAutoFit/>
            </a:bodyPr>
            <a:lstStyle/>
            <a:p>
              <a:pPr algn="ctr"/>
              <a:r>
                <a:rPr lang="en-US" sz="1400" dirty="0">
                  <a:solidFill>
                    <a:srgbClr val="C00000"/>
                  </a:solidFill>
                </a:rPr>
                <a:t>Dyck-reach</a:t>
              </a:r>
            </a:p>
          </p:txBody>
        </p:sp>
        <p:cxnSp>
          <p:nvCxnSpPr>
            <p:cNvPr id="13" name="Straight Arrow Connector 12">
              <a:extLst>
                <a:ext uri="{FF2B5EF4-FFF2-40B4-BE49-F238E27FC236}">
                  <a16:creationId xmlns:a16="http://schemas.microsoft.com/office/drawing/2014/main" id="{CB65E996-F3E2-0C4C-A9AC-EE71136FCF70}"/>
                </a:ext>
              </a:extLst>
            </p:cNvPr>
            <p:cNvCxnSpPr>
              <a:cxnSpLocks/>
              <a:stCxn id="12" idx="0"/>
              <a:endCxn id="14" idx="2"/>
            </p:cNvCxnSpPr>
            <p:nvPr/>
          </p:nvCxnSpPr>
          <p:spPr bwMode="auto">
            <a:xfrm flipH="1" flipV="1">
              <a:off x="2276059" y="3937363"/>
              <a:ext cx="2524540" cy="93281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TextBox 13">
              <a:extLst>
                <a:ext uri="{FF2B5EF4-FFF2-40B4-BE49-F238E27FC236}">
                  <a16:creationId xmlns:a16="http://schemas.microsoft.com/office/drawing/2014/main" id="{D9BA1215-F4D0-FC4F-A9BD-CD6680EDF8A2}"/>
                </a:ext>
              </a:extLst>
            </p:cNvPr>
            <p:cNvSpPr txBox="1"/>
            <p:nvPr/>
          </p:nvSpPr>
          <p:spPr>
            <a:xfrm>
              <a:off x="1366629" y="3554463"/>
              <a:ext cx="1818861" cy="382900"/>
            </a:xfrm>
            <a:prstGeom prst="rect">
              <a:avLst/>
            </a:prstGeom>
            <a:noFill/>
            <a:ln w="25400">
              <a:solidFill>
                <a:schemeClr val="accent1"/>
              </a:solidFill>
            </a:ln>
          </p:spPr>
          <p:txBody>
            <a:bodyPr wrap="square" rtlCol="0">
              <a:spAutoFit/>
            </a:bodyPr>
            <a:lstStyle/>
            <a:p>
              <a:pPr algn="ctr"/>
              <a:r>
                <a:rPr lang="en-US" sz="1400" dirty="0">
                  <a:solidFill>
                    <a:schemeClr val="accent1"/>
                  </a:solidFill>
                </a:rPr>
                <a:t>CFL-reach</a:t>
              </a:r>
            </a:p>
          </p:txBody>
        </p:sp>
        <p:sp>
          <p:nvSpPr>
            <p:cNvPr id="15" name="TextBox 14">
              <a:extLst>
                <a:ext uri="{FF2B5EF4-FFF2-40B4-BE49-F238E27FC236}">
                  <a16:creationId xmlns:a16="http://schemas.microsoft.com/office/drawing/2014/main" id="{2B33673E-BAA1-0943-962C-B2988D73D984}"/>
                </a:ext>
              </a:extLst>
            </p:cNvPr>
            <p:cNvSpPr txBox="1"/>
            <p:nvPr/>
          </p:nvSpPr>
          <p:spPr>
            <a:xfrm>
              <a:off x="745431" y="2382510"/>
              <a:ext cx="3061255" cy="382900"/>
            </a:xfrm>
            <a:prstGeom prst="rect">
              <a:avLst/>
            </a:prstGeom>
            <a:noFill/>
            <a:ln w="25400">
              <a:solidFill>
                <a:schemeClr val="accent1"/>
              </a:solidFill>
            </a:ln>
          </p:spPr>
          <p:txBody>
            <a:bodyPr wrap="square" rtlCol="0">
              <a:spAutoFit/>
            </a:bodyPr>
            <a:lstStyle/>
            <a:p>
              <a:pPr algn="ctr"/>
              <a:r>
                <a:rPr lang="en-US" sz="1400" dirty="0">
                  <a:solidFill>
                    <a:schemeClr val="accent1"/>
                  </a:solidFill>
                </a:rPr>
                <a:t>WPDS, NWA</a:t>
              </a:r>
            </a:p>
          </p:txBody>
        </p:sp>
        <p:sp>
          <p:nvSpPr>
            <p:cNvPr id="16" name="TextBox 15">
              <a:extLst>
                <a:ext uri="{FF2B5EF4-FFF2-40B4-BE49-F238E27FC236}">
                  <a16:creationId xmlns:a16="http://schemas.microsoft.com/office/drawing/2014/main" id="{58A1B27A-0291-5F4C-88BB-DB05B87C68BB}"/>
                </a:ext>
              </a:extLst>
            </p:cNvPr>
            <p:cNvSpPr txBox="1"/>
            <p:nvPr/>
          </p:nvSpPr>
          <p:spPr>
            <a:xfrm>
              <a:off x="5958509" y="3554463"/>
              <a:ext cx="1818861" cy="382900"/>
            </a:xfrm>
            <a:prstGeom prst="rect">
              <a:avLst/>
            </a:prstGeom>
            <a:noFill/>
            <a:ln w="25400">
              <a:solidFill>
                <a:srgbClr val="C00000"/>
              </a:solidFill>
            </a:ln>
          </p:spPr>
          <p:txBody>
            <a:bodyPr wrap="square" rtlCol="0">
              <a:spAutoFit/>
            </a:bodyPr>
            <a:lstStyle/>
            <a:p>
              <a:pPr algn="ctr"/>
              <a:r>
                <a:rPr lang="en-US" sz="1400" dirty="0">
                  <a:solidFill>
                    <a:srgbClr val="C00000"/>
                  </a:solidFill>
                </a:rPr>
                <a:t>InterDyck-reach</a:t>
              </a:r>
            </a:p>
          </p:txBody>
        </p:sp>
        <p:sp>
          <p:nvSpPr>
            <p:cNvPr id="17" name="TextBox 16">
              <a:extLst>
                <a:ext uri="{FF2B5EF4-FFF2-40B4-BE49-F238E27FC236}">
                  <a16:creationId xmlns:a16="http://schemas.microsoft.com/office/drawing/2014/main" id="{99B77E98-A0F2-6B41-BB64-CF2D0DD404BE}"/>
                </a:ext>
              </a:extLst>
            </p:cNvPr>
            <p:cNvSpPr txBox="1"/>
            <p:nvPr/>
          </p:nvSpPr>
          <p:spPr>
            <a:xfrm>
              <a:off x="5958509" y="2384961"/>
              <a:ext cx="1818861" cy="382900"/>
            </a:xfrm>
            <a:prstGeom prst="rect">
              <a:avLst/>
            </a:prstGeom>
            <a:noFill/>
            <a:ln w="25400">
              <a:solidFill>
                <a:srgbClr val="C00000"/>
              </a:solidFill>
            </a:ln>
          </p:spPr>
          <p:txBody>
            <a:bodyPr wrap="square" rtlCol="0">
              <a:spAutoFit/>
            </a:bodyPr>
            <a:lstStyle/>
            <a:p>
              <a:pPr algn="ctr"/>
              <a:r>
                <a:rPr lang="en-US" sz="1400" dirty="0">
                  <a:solidFill>
                    <a:srgbClr val="C00000"/>
                  </a:solidFill>
                </a:rPr>
                <a:t>LCL-reach</a:t>
              </a:r>
            </a:p>
          </p:txBody>
        </p:sp>
        <p:cxnSp>
          <p:nvCxnSpPr>
            <p:cNvPr id="18" name="Straight Arrow Connector 17">
              <a:extLst>
                <a:ext uri="{FF2B5EF4-FFF2-40B4-BE49-F238E27FC236}">
                  <a16:creationId xmlns:a16="http://schemas.microsoft.com/office/drawing/2014/main" id="{A66B0772-49B9-D14C-A5F2-99EEAA6C1B1A}"/>
                </a:ext>
              </a:extLst>
            </p:cNvPr>
            <p:cNvCxnSpPr>
              <a:cxnSpLocks/>
              <a:stCxn id="12" idx="0"/>
              <a:endCxn id="16" idx="2"/>
            </p:cNvCxnSpPr>
            <p:nvPr/>
          </p:nvCxnSpPr>
          <p:spPr bwMode="auto">
            <a:xfrm flipV="1">
              <a:off x="4800599" y="3937363"/>
              <a:ext cx="2067340" cy="93281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9" name="Straight Arrow Connector 18">
              <a:extLst>
                <a:ext uri="{FF2B5EF4-FFF2-40B4-BE49-F238E27FC236}">
                  <a16:creationId xmlns:a16="http://schemas.microsoft.com/office/drawing/2014/main" id="{657DF654-7D3A-6449-885B-C808192DFD7F}"/>
                </a:ext>
              </a:extLst>
            </p:cNvPr>
            <p:cNvCxnSpPr>
              <a:cxnSpLocks/>
              <a:stCxn id="14" idx="0"/>
              <a:endCxn id="15" idx="2"/>
            </p:cNvCxnSpPr>
            <p:nvPr/>
          </p:nvCxnSpPr>
          <p:spPr bwMode="auto">
            <a:xfrm flipV="1">
              <a:off x="2276059" y="2765410"/>
              <a:ext cx="0" cy="789054"/>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cxnSp>
          <p:nvCxnSpPr>
            <p:cNvPr id="20" name="Straight Arrow Connector 19">
              <a:extLst>
                <a:ext uri="{FF2B5EF4-FFF2-40B4-BE49-F238E27FC236}">
                  <a16:creationId xmlns:a16="http://schemas.microsoft.com/office/drawing/2014/main" id="{31B5C41A-5790-A24D-A346-FD61DCC47C6C}"/>
                </a:ext>
              </a:extLst>
            </p:cNvPr>
            <p:cNvCxnSpPr>
              <a:cxnSpLocks/>
              <a:stCxn id="16" idx="0"/>
              <a:endCxn id="17" idx="2"/>
            </p:cNvCxnSpPr>
            <p:nvPr/>
          </p:nvCxnSpPr>
          <p:spPr bwMode="auto">
            <a:xfrm flipV="1">
              <a:off x="6867939" y="2767861"/>
              <a:ext cx="0" cy="78660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grpSp>
    </p:spTree>
    <p:extLst>
      <p:ext uri="{BB962C8B-B14F-4D97-AF65-F5344CB8AC3E}">
        <p14:creationId xmlns:p14="http://schemas.microsoft.com/office/powerpoint/2010/main" val="7544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8640-1368-FE4C-B667-317D54DA71CE}"/>
              </a:ext>
            </a:extLst>
          </p:cNvPr>
          <p:cNvSpPr>
            <a:spLocks noGrp="1"/>
          </p:cNvSpPr>
          <p:nvPr>
            <p:ph type="title"/>
          </p:nvPr>
        </p:nvSpPr>
        <p:spPr/>
        <p:txBody>
          <a:bodyPr/>
          <a:lstStyle/>
          <a:p>
            <a:r>
              <a:rPr lang="en-US" dirty="0"/>
              <a:t>Bidirected Dyck-reachability</a:t>
            </a:r>
          </a:p>
        </p:txBody>
      </p:sp>
      <p:sp>
        <p:nvSpPr>
          <p:cNvPr id="3" name="Content Placeholder 2">
            <a:extLst>
              <a:ext uri="{FF2B5EF4-FFF2-40B4-BE49-F238E27FC236}">
                <a16:creationId xmlns:a16="http://schemas.microsoft.com/office/drawing/2014/main" id="{7FE56501-C972-DD4B-B0D3-B397DEC3F15E}"/>
              </a:ext>
            </a:extLst>
          </p:cNvPr>
          <p:cNvSpPr>
            <a:spLocks noGrp="1"/>
          </p:cNvSpPr>
          <p:nvPr>
            <p:ph idx="1"/>
          </p:nvPr>
        </p:nvSpPr>
        <p:spPr/>
        <p:txBody>
          <a:bodyPr/>
          <a:lstStyle/>
          <a:p>
            <a:r>
              <a:rPr lang="en-US" dirty="0"/>
              <a:t>Bidirected </a:t>
            </a:r>
            <a:r>
              <a:rPr lang="en-US" dirty="0">
                <a:solidFill>
                  <a:srgbClr val="FF0000"/>
                </a:solidFill>
              </a:rPr>
              <a:t>Dyck-reachability</a:t>
            </a:r>
          </a:p>
          <a:p>
            <a:pPr lvl="1"/>
            <a:r>
              <a:rPr lang="en-US" dirty="0"/>
              <a:t>Grammar</a:t>
            </a:r>
          </a:p>
          <a:p>
            <a:pPr lvl="1"/>
            <a:endParaRPr lang="en-US" dirty="0"/>
          </a:p>
          <a:p>
            <a:pPr lvl="1"/>
            <a:endParaRPr lang="en-US" dirty="0"/>
          </a:p>
          <a:p>
            <a:pPr lvl="1"/>
            <a:endParaRPr lang="en-US" dirty="0"/>
          </a:p>
          <a:p>
            <a:pPr lvl="1"/>
            <a:r>
              <a:rPr lang="en-US" dirty="0"/>
              <a:t>Graph</a:t>
            </a:r>
          </a:p>
        </p:txBody>
      </p:sp>
      <p:sp>
        <p:nvSpPr>
          <p:cNvPr id="4" name="Slide Number Placeholder 3">
            <a:extLst>
              <a:ext uri="{FF2B5EF4-FFF2-40B4-BE49-F238E27FC236}">
                <a16:creationId xmlns:a16="http://schemas.microsoft.com/office/drawing/2014/main" id="{318895A9-B2C4-A345-B37B-E90852B696C6}"/>
              </a:ext>
            </a:extLst>
          </p:cNvPr>
          <p:cNvSpPr>
            <a:spLocks noGrp="1"/>
          </p:cNvSpPr>
          <p:nvPr>
            <p:ph type="sldNum" sz="quarter" idx="12"/>
          </p:nvPr>
        </p:nvSpPr>
        <p:spPr/>
        <p:txBody>
          <a:bodyPr/>
          <a:lstStyle/>
          <a:p>
            <a:fld id="{60AD1266-7CE3-2146-B859-359ABF1E0203}" type="slidenum">
              <a:rPr lang="en-US" smtClean="0"/>
              <a:t>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9EEF07-D60B-0449-B54A-76C78DBB9192}"/>
                  </a:ext>
                </a:extLst>
              </p:cNvPr>
              <p:cNvSpPr txBox="1"/>
              <p:nvPr/>
            </p:nvSpPr>
            <p:spPr>
              <a:xfrm>
                <a:off x="1771272" y="2314841"/>
                <a:ext cx="4572000" cy="923330"/>
              </a:xfrm>
              <a:prstGeom prst="rect">
                <a:avLst/>
              </a:prstGeom>
              <a:noFill/>
            </p:spPr>
            <p:txBody>
              <a:bodyPr wrap="square">
                <a:spAutoFit/>
              </a:bodyPr>
              <a:lstStyle/>
              <a:p>
                <a:r>
                  <a:rPr lang="en-US" altLang="en-US" dirty="0">
                    <a:solidFill>
                      <a:schemeClr val="tx1"/>
                    </a:solidFill>
                  </a:rPr>
                  <a:t>S</a:t>
                </a:r>
                <a:r>
                  <a:rPr lang="en-US" altLang="en-US" sz="1800" dirty="0">
                    <a:solidFill>
                      <a:schemeClr val="tx1"/>
                    </a:solidFill>
                  </a:rPr>
                  <a:t> </a:t>
                </a:r>
                <a:r>
                  <a:rPr lang="en-US" altLang="en-US" sz="1800" dirty="0">
                    <a:solidFill>
                      <a:schemeClr val="tx1"/>
                    </a:solidFill>
                    <a:sym typeface="Symbol" pitchFamily="18" charset="2"/>
                  </a:rPr>
                  <a:t> </a:t>
                </a:r>
                <a:r>
                  <a:rPr lang="en-US" altLang="en-US" dirty="0">
                    <a:solidFill>
                      <a:schemeClr val="tx1"/>
                    </a:solidFill>
                    <a:sym typeface="Symbol" pitchFamily="18" charset="2"/>
                  </a:rPr>
                  <a:t>S</a:t>
                </a:r>
                <a:r>
                  <a:rPr lang="en-US" altLang="en-US" sz="1800" dirty="0">
                    <a:solidFill>
                      <a:schemeClr val="tx1"/>
                    </a:solidFill>
                    <a:sym typeface="Symbol" pitchFamily="18" charset="2"/>
                  </a:rPr>
                  <a:t>  S</a:t>
                </a:r>
              </a:p>
              <a:p>
                <a:r>
                  <a:rPr lang="en-US" altLang="en-US" sz="1800" dirty="0">
                    <a:solidFill>
                      <a:schemeClr val="tx1"/>
                    </a:solidFill>
                  </a:rPr>
                  <a:t>      |   (</a:t>
                </a:r>
                <a:r>
                  <a:rPr lang="en-US" altLang="en-US" sz="1800" baseline="-25000" dirty="0" err="1">
                    <a:solidFill>
                      <a:schemeClr val="tx1"/>
                    </a:solidFill>
                  </a:rPr>
                  <a:t>i</a:t>
                </a:r>
                <a:r>
                  <a:rPr lang="en-US" altLang="en-US" sz="1800" dirty="0">
                    <a:solidFill>
                      <a:schemeClr val="tx1"/>
                    </a:solidFill>
                  </a:rPr>
                  <a:t>  S  )</a:t>
                </a:r>
                <a:r>
                  <a:rPr lang="en-US" altLang="en-US" sz="1800" baseline="-25000" dirty="0" err="1">
                    <a:solidFill>
                      <a:schemeClr val="tx1"/>
                    </a:solidFill>
                  </a:rPr>
                  <a:t>i</a:t>
                </a:r>
                <a:endParaRPr lang="en-US" altLang="en-US" sz="1800" baseline="-25000" dirty="0">
                  <a:solidFill>
                    <a:schemeClr val="tx1"/>
                  </a:solidFill>
                </a:endParaRPr>
              </a:p>
              <a:p>
                <a:r>
                  <a:rPr lang="en-US" altLang="en-US" sz="1800" dirty="0">
                    <a:solidFill>
                      <a:schemeClr val="tx1"/>
                    </a:solidFill>
                  </a:rPr>
                  <a:t>      |  </a:t>
                </a:r>
                <a14:m>
                  <m:oMath xmlns:m="http://schemas.openxmlformats.org/officeDocument/2006/math">
                    <m:r>
                      <a:rPr lang="en-US" altLang="en-US" sz="1800" b="0" i="1" smtClean="0">
                        <a:solidFill>
                          <a:schemeClr val="tx1"/>
                        </a:solidFill>
                        <a:latin typeface="Cambria Math" panose="02040503050406030204" pitchFamily="18" charset="0"/>
                      </a:rPr>
                      <m:t>𝜖</m:t>
                    </m:r>
                  </m:oMath>
                </a14:m>
                <a:r>
                  <a:rPr lang="en-US" altLang="en-US" sz="1800" dirty="0">
                    <a:solidFill>
                      <a:schemeClr val="tx1"/>
                    </a:solidFill>
                  </a:rPr>
                  <a:t> </a:t>
                </a:r>
              </a:p>
            </p:txBody>
          </p:sp>
        </mc:Choice>
        <mc:Fallback xmlns="">
          <p:sp>
            <p:nvSpPr>
              <p:cNvPr id="6" name="TextBox 5">
                <a:extLst>
                  <a:ext uri="{FF2B5EF4-FFF2-40B4-BE49-F238E27FC236}">
                    <a16:creationId xmlns:a16="http://schemas.microsoft.com/office/drawing/2014/main" id="{A79EEF07-D60B-0449-B54A-76C78DBB9192}"/>
                  </a:ext>
                </a:extLst>
              </p:cNvPr>
              <p:cNvSpPr txBox="1">
                <a:spLocks noRot="1" noChangeAspect="1" noMove="1" noResize="1" noEditPoints="1" noAdjustHandles="1" noChangeArrowheads="1" noChangeShapeType="1" noTextEdit="1"/>
              </p:cNvSpPr>
              <p:nvPr/>
            </p:nvSpPr>
            <p:spPr>
              <a:xfrm>
                <a:off x="1771272" y="2314841"/>
                <a:ext cx="4572000" cy="923330"/>
              </a:xfrm>
              <a:prstGeom prst="rect">
                <a:avLst/>
              </a:prstGeom>
              <a:blipFill>
                <a:blip r:embed="rId2"/>
                <a:stretch>
                  <a:fillRect l="-1108" t="-2740" b="-10959"/>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5D477967-2488-3640-9D20-E1585B474D80}"/>
              </a:ext>
            </a:extLst>
          </p:cNvPr>
          <p:cNvSpPr/>
          <p:nvPr/>
        </p:nvSpPr>
        <p:spPr bwMode="auto">
          <a:xfrm>
            <a:off x="1574463" y="4580778"/>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8" name="Oval 7">
            <a:extLst>
              <a:ext uri="{FF2B5EF4-FFF2-40B4-BE49-F238E27FC236}">
                <a16:creationId xmlns:a16="http://schemas.microsoft.com/office/drawing/2014/main" id="{FB03927D-3C93-5141-95A0-FD2B05B4A8D4}"/>
              </a:ext>
            </a:extLst>
          </p:cNvPr>
          <p:cNvSpPr/>
          <p:nvPr/>
        </p:nvSpPr>
        <p:spPr bwMode="auto">
          <a:xfrm>
            <a:off x="3137825" y="4580778"/>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9" name="Straight Arrow Connector 8">
            <a:extLst>
              <a:ext uri="{FF2B5EF4-FFF2-40B4-BE49-F238E27FC236}">
                <a16:creationId xmlns:a16="http://schemas.microsoft.com/office/drawing/2014/main" id="{35CA06CA-B28B-CA42-AAE2-91D372B6FE0D}"/>
              </a:ext>
            </a:extLst>
          </p:cNvPr>
          <p:cNvCxnSpPr>
            <a:stCxn id="7" idx="6"/>
            <a:endCxn id="8" idx="2"/>
          </p:cNvCxnSpPr>
          <p:nvPr/>
        </p:nvCxnSpPr>
        <p:spPr bwMode="auto">
          <a:xfrm>
            <a:off x="1907521" y="4753227"/>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8C7F71-FD9E-4742-8CFA-3D40309FE81F}"/>
                  </a:ext>
                </a:extLst>
              </p:cNvPr>
              <p:cNvSpPr txBox="1"/>
              <p:nvPr/>
            </p:nvSpPr>
            <p:spPr>
              <a:xfrm>
                <a:off x="2286503" y="4257612"/>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𝑖</m:t>
                          </m:r>
                        </m:sub>
                      </m:sSub>
                    </m:oMath>
                  </m:oMathPara>
                </a14:m>
                <a:endParaRPr lang="en-US" b="0" dirty="0">
                  <a:solidFill>
                    <a:srgbClr val="C00000"/>
                  </a:solidFill>
                </a:endParaRPr>
              </a:p>
              <a:p>
                <a:endParaRPr lang="en-US" dirty="0">
                  <a:solidFill>
                    <a:srgbClr val="C00000"/>
                  </a:solidFill>
                </a:endParaRPr>
              </a:p>
            </p:txBody>
          </p:sp>
        </mc:Choice>
        <mc:Fallback xmlns="">
          <p:sp>
            <p:nvSpPr>
              <p:cNvPr id="10" name="TextBox 9">
                <a:extLst>
                  <a:ext uri="{FF2B5EF4-FFF2-40B4-BE49-F238E27FC236}">
                    <a16:creationId xmlns:a16="http://schemas.microsoft.com/office/drawing/2014/main" id="{FC8C7F71-FD9E-4742-8CFA-3D40309FE81F}"/>
                  </a:ext>
                </a:extLst>
              </p:cNvPr>
              <p:cNvSpPr txBox="1">
                <a:spLocks noRot="1" noChangeAspect="1" noMove="1" noResize="1" noEditPoints="1" noAdjustHandles="1" noChangeArrowheads="1" noChangeShapeType="1" noTextEdit="1"/>
              </p:cNvSpPr>
              <p:nvPr/>
            </p:nvSpPr>
            <p:spPr>
              <a:xfrm>
                <a:off x="2286503" y="4257612"/>
                <a:ext cx="444584" cy="646331"/>
              </a:xfrm>
              <a:prstGeom prst="rect">
                <a:avLst/>
              </a:prstGeom>
              <a:blipFill>
                <a:blip r:embed="rId3"/>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2318F88F-9E6F-1243-BFDA-7EAF7F36B39B}"/>
              </a:ext>
            </a:extLst>
          </p:cNvPr>
          <p:cNvSpPr/>
          <p:nvPr/>
        </p:nvSpPr>
        <p:spPr bwMode="auto">
          <a:xfrm>
            <a:off x="5741745" y="4582996"/>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b="1" dirty="0"/>
              <a:t>a</a:t>
            </a:r>
            <a:endParaRPr kumimoji="0" lang="en-US" sz="2000" b="1" i="0" u="none" strike="noStrike" cap="none" normalizeH="0" baseline="0" dirty="0">
              <a:ln>
                <a:noFill/>
              </a:ln>
              <a:effectLst/>
            </a:endParaRPr>
          </a:p>
        </p:txBody>
      </p:sp>
      <p:sp>
        <p:nvSpPr>
          <p:cNvPr id="12" name="Oval 11">
            <a:extLst>
              <a:ext uri="{FF2B5EF4-FFF2-40B4-BE49-F238E27FC236}">
                <a16:creationId xmlns:a16="http://schemas.microsoft.com/office/drawing/2014/main" id="{53FD35B8-FE7F-A941-9261-3F3B87D3CBEF}"/>
              </a:ext>
            </a:extLst>
          </p:cNvPr>
          <p:cNvSpPr/>
          <p:nvPr/>
        </p:nvSpPr>
        <p:spPr bwMode="auto">
          <a:xfrm>
            <a:off x="7305107" y="4582996"/>
            <a:ext cx="333058" cy="344898"/>
          </a:xfrm>
          <a:prstGeom prst="ellipse">
            <a:avLst/>
          </a:prstGeom>
          <a:noFill/>
          <a:ln w="25400" cap="flat" cmpd="sng" algn="ctr">
            <a:solidFill>
              <a:srgbClr val="C00000"/>
            </a:solidFill>
            <a:prstDash val="solid"/>
            <a:round/>
            <a:headEnd type="none" w="med" len="med"/>
            <a:tailEnd type="none" w="med" len="med"/>
          </a:ln>
          <a:effectLst/>
        </p:spPr>
        <p:txBody>
          <a:bodyPr vert="horz" wrap="none" lIns="45720" tIns="45720" rIns="45720" bIns="9144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rPr>
              <a:t>b</a:t>
            </a:r>
          </a:p>
        </p:txBody>
      </p:sp>
      <p:cxnSp>
        <p:nvCxnSpPr>
          <p:cNvPr id="13" name="Straight Arrow Connector 12">
            <a:extLst>
              <a:ext uri="{FF2B5EF4-FFF2-40B4-BE49-F238E27FC236}">
                <a16:creationId xmlns:a16="http://schemas.microsoft.com/office/drawing/2014/main" id="{71D84EC2-8ECD-F84F-9EF7-AD7817461DC8}"/>
              </a:ext>
            </a:extLst>
          </p:cNvPr>
          <p:cNvCxnSpPr>
            <a:stCxn id="11" idx="6"/>
            <a:endCxn id="12" idx="2"/>
          </p:cNvCxnSpPr>
          <p:nvPr/>
        </p:nvCxnSpPr>
        <p:spPr bwMode="auto">
          <a:xfrm>
            <a:off x="6074803" y="4755445"/>
            <a:ext cx="123030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DDA8847-7C60-0B44-908E-D828A76019B7}"/>
                  </a:ext>
                </a:extLst>
              </p:cNvPr>
              <p:cNvSpPr txBox="1"/>
              <p:nvPr/>
            </p:nvSpPr>
            <p:spPr>
              <a:xfrm>
                <a:off x="6453785" y="4259830"/>
                <a:ext cx="44458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m:t>
                          </m:r>
                        </m:e>
                        <m:sub>
                          <m:r>
                            <a:rPr lang="en-US" b="0" i="1" smtClean="0">
                              <a:solidFill>
                                <a:srgbClr val="C00000"/>
                              </a:solidFill>
                              <a:latin typeface="Cambria Math" panose="02040503050406030204" pitchFamily="18" charset="0"/>
                            </a:rPr>
                            <m:t>𝑖</m:t>
                          </m:r>
                        </m:sub>
                      </m:sSub>
                    </m:oMath>
                  </m:oMathPara>
                </a14:m>
                <a:endParaRPr lang="en-US" b="0" dirty="0">
                  <a:solidFill>
                    <a:srgbClr val="C00000"/>
                  </a:solidFill>
                </a:endParaRPr>
              </a:p>
              <a:p>
                <a:endParaRPr lang="en-US" dirty="0">
                  <a:solidFill>
                    <a:srgbClr val="C00000"/>
                  </a:solidFill>
                </a:endParaRPr>
              </a:p>
            </p:txBody>
          </p:sp>
        </mc:Choice>
        <mc:Fallback xmlns="">
          <p:sp>
            <p:nvSpPr>
              <p:cNvPr id="14" name="TextBox 13">
                <a:extLst>
                  <a:ext uri="{FF2B5EF4-FFF2-40B4-BE49-F238E27FC236}">
                    <a16:creationId xmlns:a16="http://schemas.microsoft.com/office/drawing/2014/main" id="{6DDA8847-7C60-0B44-908E-D828A76019B7}"/>
                  </a:ext>
                </a:extLst>
              </p:cNvPr>
              <p:cNvSpPr txBox="1">
                <a:spLocks noRot="1" noChangeAspect="1" noMove="1" noResize="1" noEditPoints="1" noAdjustHandles="1" noChangeArrowheads="1" noChangeShapeType="1" noTextEdit="1"/>
              </p:cNvSpPr>
              <p:nvPr/>
            </p:nvSpPr>
            <p:spPr>
              <a:xfrm>
                <a:off x="6453785" y="4259830"/>
                <a:ext cx="444584" cy="6463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161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animBg="1"/>
      <p:bldP spid="8" grpId="0" animBg="1"/>
      <p:bldP spid="10" grpId="0"/>
      <p:bldP spid="11" grpId="0" animBg="1"/>
      <p:bldP spid="12" grpId="0" animBg="1"/>
      <p:bldP spid="14" grpId="0"/>
    </p:bldLst>
  </p:timing>
</p:sld>
</file>

<file path=ppt/theme/theme1.xml><?xml version="1.0" encoding="utf-8"?>
<a:theme xmlns:a="http://schemas.openxmlformats.org/drawingml/2006/main" name="POPL18Tutorial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1" i="0" u="none" strike="noStrike" cap="none" normalizeH="0" baseline="0" smtClean="0">
            <a:ln>
              <a:noFill/>
            </a:ln>
            <a:solidFill>
              <a:schemeClr val="bg2"/>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triangle" w="lg"/>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PL18TutorialTheme1" id="{A582DBA5-F38B-4DDA-AD04-63977A0EC127}" vid="{ADB6E06D-6D69-4B93-8835-92FDD2168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8787</TotalTime>
  <Words>2671</Words>
  <Application>Microsoft Macintosh PowerPoint</Application>
  <PresentationFormat>On-screen Show (4:3)</PresentationFormat>
  <Paragraphs>920</Paragraphs>
  <Slides>61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Abadi</vt:lpstr>
      <vt:lpstr>Arial Black</vt:lpstr>
      <vt:lpstr>Calibri</vt:lpstr>
      <vt:lpstr>Cambria Math</vt:lpstr>
      <vt:lpstr>Roboto</vt:lpstr>
      <vt:lpstr>POPL18TutorialTheme1</vt:lpstr>
      <vt:lpstr>Outline of Tutorial</vt:lpstr>
      <vt:lpstr>PowerPoint Presentation</vt:lpstr>
      <vt:lpstr>PowerPoint Presentation</vt:lpstr>
      <vt:lpstr>PowerPoint Presentation</vt:lpstr>
      <vt:lpstr>An alternative view</vt:lpstr>
      <vt:lpstr>1. Bidirected Dyck-Reachability</vt:lpstr>
      <vt:lpstr>1. Bidirected Dyck-Reachability</vt:lpstr>
      <vt:lpstr>Roads so far…</vt:lpstr>
      <vt:lpstr>Bidirected Dyck-reachability</vt:lpstr>
      <vt:lpstr>Bidirected Dyck-reachability</vt:lpstr>
      <vt:lpstr>Why bidirectedness?</vt:lpstr>
      <vt:lpstr>Why bidirectedness?</vt:lpstr>
      <vt:lpstr>An Example Taint Analysis</vt:lpstr>
      <vt:lpstr>Given a graph with n nodes and m edges, solve the Dyck-reachability problem</vt:lpstr>
      <vt:lpstr>Traditional Approach</vt:lpstr>
      <vt:lpstr>Quick Example</vt:lpstr>
      <vt:lpstr>Quick Example</vt:lpstr>
      <vt:lpstr>Quick Example</vt:lpstr>
      <vt:lpstr>Quick Example</vt:lpstr>
      <vt:lpstr>An Equivalence Property [Zhang et al. 2013]</vt:lpstr>
      <vt:lpstr>Key Idea of FastDyck</vt:lpstr>
      <vt:lpstr>Fast-Dyck Algorithm</vt:lpstr>
      <vt:lpstr>PowerPoint Presentation</vt:lpstr>
      <vt:lpstr>2. Linear Conjunctive language Reachability</vt:lpstr>
      <vt:lpstr>Taint Analysis via Dyck-Reachability (Recap)</vt:lpstr>
      <vt:lpstr>Taint Analysis</vt:lpstr>
      <vt:lpstr>Given a graph with n nodes and m edges, solve the InterDyck-reachability problem?</vt:lpstr>
      <vt:lpstr>PowerPoint Presentation</vt:lpstr>
      <vt:lpstr>Challenge</vt:lpstr>
      <vt:lpstr>A New Class of Language Reachability</vt:lpstr>
      <vt:lpstr>Using a New Class of Language</vt:lpstr>
      <vt:lpstr>Programming the Trellis Automata</vt:lpstr>
      <vt:lpstr>Algorithm for Solving LCL-reachability [Zhang and Su 2017]</vt:lpstr>
      <vt:lpstr>Improved Complexity</vt:lpstr>
      <vt:lpstr>3. Graph Simplification for InterDyck-Reachability</vt:lpstr>
      <vt:lpstr>3. Graph Simplification for InterDyck-Reachability</vt:lpstr>
      <vt:lpstr>Interleaved Dyck-Reachability</vt:lpstr>
      <vt:lpstr>Benefits of Graph Simplification</vt:lpstr>
      <vt:lpstr>Graph Simplification</vt:lpstr>
      <vt:lpstr>Given a graph with n nodes and m edges, removing non-contributing edges for InterDyck-reachability </vt:lpstr>
      <vt:lpstr>Compute Non-contributing Edges</vt:lpstr>
      <vt:lpstr>Observation</vt:lpstr>
      <vt:lpstr>Observation</vt:lpstr>
      <vt:lpstr>L_x-Graph Construction</vt:lpstr>
      <vt:lpstr>Contributing edges in bidirected Lx-graphs</vt:lpstr>
      <vt:lpstr>Contributing edges in bidirected Lx-graphs</vt:lpstr>
      <vt:lpstr>Overview of Graph Simplification</vt:lpstr>
      <vt:lpstr>PowerPoint Presentation</vt:lpstr>
      <vt:lpstr>Outline of Tutorial</vt:lpstr>
      <vt:lpstr>Big Picture</vt:lpstr>
      <vt:lpstr>Coping with undecidability</vt:lpstr>
      <vt:lpstr>Bidirected D1 ⊙ D1-Reachability</vt:lpstr>
      <vt:lpstr>Bidirected D1 ⊙ D1-Reachability</vt:lpstr>
      <vt:lpstr>A Taste of Cycle Rearrangement</vt:lpstr>
      <vt:lpstr>Outline of Tutorial</vt:lpstr>
      <vt:lpstr>Big Picture</vt:lpstr>
      <vt:lpstr>Dynamic graph reachability</vt:lpstr>
      <vt:lpstr>Dynamic graph reachability</vt:lpstr>
      <vt:lpstr>Bidirected Dynamic Dyck-reachability</vt:lpstr>
      <vt:lpstr>Summary 1</vt:lpstr>
      <vt:lpstr>Summary 2</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Qirun Zhang</cp:lastModifiedBy>
  <cp:revision>484</cp:revision>
  <cp:lastPrinted>2015-10-20T02:53:17Z</cp:lastPrinted>
  <dcterms:created xsi:type="dcterms:W3CDTF">2015-10-19T12:39:45Z</dcterms:created>
  <dcterms:modified xsi:type="dcterms:W3CDTF">2022-01-17T12:50:04Z</dcterms:modified>
</cp:coreProperties>
</file>